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42" r:id="rId2"/>
    <p:sldMasterId id="2147483754" r:id="rId3"/>
    <p:sldMasterId id="2147483802" r:id="rId4"/>
  </p:sldMasterIdLst>
  <p:notesMasterIdLst>
    <p:notesMasterId r:id="rId64"/>
  </p:notesMasterIdLst>
  <p:handoutMasterIdLst>
    <p:handoutMasterId r:id="rId65"/>
  </p:handoutMasterIdLst>
  <p:sldIdLst>
    <p:sldId id="256" r:id="rId5"/>
    <p:sldId id="1022" r:id="rId6"/>
    <p:sldId id="1069" r:id="rId7"/>
    <p:sldId id="1052" r:id="rId8"/>
    <p:sldId id="1053" r:id="rId9"/>
    <p:sldId id="1054" r:id="rId10"/>
    <p:sldId id="1055" r:id="rId11"/>
    <p:sldId id="1056" r:id="rId12"/>
    <p:sldId id="1012" r:id="rId13"/>
    <p:sldId id="1023" r:id="rId14"/>
    <p:sldId id="991" r:id="rId15"/>
    <p:sldId id="980" r:id="rId16"/>
    <p:sldId id="981" r:id="rId17"/>
    <p:sldId id="568" r:id="rId18"/>
    <p:sldId id="1025" r:id="rId19"/>
    <p:sldId id="1024" r:id="rId20"/>
    <p:sldId id="1027" r:id="rId21"/>
    <p:sldId id="1028" r:id="rId22"/>
    <p:sldId id="1029" r:id="rId23"/>
    <p:sldId id="1030" r:id="rId24"/>
    <p:sldId id="1038" r:id="rId25"/>
    <p:sldId id="919" r:id="rId26"/>
    <p:sldId id="1058" r:id="rId27"/>
    <p:sldId id="1059" r:id="rId28"/>
    <p:sldId id="1060" r:id="rId29"/>
    <p:sldId id="1061" r:id="rId30"/>
    <p:sldId id="1062" r:id="rId31"/>
    <p:sldId id="1063" r:id="rId32"/>
    <p:sldId id="1064" r:id="rId33"/>
    <p:sldId id="1065" r:id="rId34"/>
    <p:sldId id="1066" r:id="rId35"/>
    <p:sldId id="1057" r:id="rId36"/>
    <p:sldId id="925" r:id="rId37"/>
    <p:sldId id="926" r:id="rId38"/>
    <p:sldId id="929" r:id="rId39"/>
    <p:sldId id="932" r:id="rId40"/>
    <p:sldId id="933" r:id="rId41"/>
    <p:sldId id="1018" r:id="rId42"/>
    <p:sldId id="1019" r:id="rId43"/>
    <p:sldId id="939" r:id="rId44"/>
    <p:sldId id="997" r:id="rId45"/>
    <p:sldId id="941" r:id="rId46"/>
    <p:sldId id="942" r:id="rId47"/>
    <p:sldId id="1051" r:id="rId48"/>
    <p:sldId id="1067" r:id="rId49"/>
    <p:sldId id="1068" r:id="rId50"/>
    <p:sldId id="513" r:id="rId51"/>
    <p:sldId id="516" r:id="rId52"/>
    <p:sldId id="517" r:id="rId53"/>
    <p:sldId id="518" r:id="rId54"/>
    <p:sldId id="521" r:id="rId55"/>
    <p:sldId id="522" r:id="rId56"/>
    <p:sldId id="524" r:id="rId57"/>
    <p:sldId id="1034" r:id="rId58"/>
    <p:sldId id="1035" r:id="rId59"/>
    <p:sldId id="1036" r:id="rId60"/>
    <p:sldId id="1016" r:id="rId61"/>
    <p:sldId id="790" r:id="rId62"/>
    <p:sldId id="1037" r:id="rId6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22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66"/>
    <a:srgbClr val="FFCCFF"/>
    <a:srgbClr val="FF66FF"/>
    <a:srgbClr val="66FFFF"/>
    <a:srgbClr val="3333FF"/>
    <a:srgbClr val="0033CC"/>
    <a:srgbClr val="CCFFCC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7327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482"/>
        <p:guide orient="horz" pos="164"/>
        <p:guide pos="22"/>
      </p:guideLst>
    </p:cSldViewPr>
  </p:slideViewPr>
  <p:outlineViewPr>
    <p:cViewPr>
      <p:scale>
        <a:sx n="33" d="100"/>
        <a:sy n="33" d="100"/>
      </p:scale>
      <p:origin x="0" y="42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3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F42B0E-6731-40CC-AE61-2C49D698463D}" type="datetimeFigureOut">
              <a:rPr lang="zh-TW" altLang="en-US"/>
              <a:pPr>
                <a:defRPr/>
              </a:pPr>
              <a:t>2018/5/15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3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0D98B1-086F-461A-8D4C-0C0CC8AA30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87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3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EEAACF9-F4D1-4633-A870-8C042BDC4AC2}" type="datetimeFigureOut">
              <a:rPr lang="zh-TW" altLang="en-US"/>
              <a:pPr>
                <a:defRPr/>
              </a:pPr>
              <a:t>2018/5/15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7" rIns="88112" bIns="44057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6" y="4714880"/>
            <a:ext cx="5438775" cy="4467225"/>
          </a:xfrm>
          <a:prstGeom prst="rect">
            <a:avLst/>
          </a:prstGeom>
        </p:spPr>
        <p:txBody>
          <a:bodyPr vert="horz" lIns="88112" tIns="44057" rIns="88112" bIns="44057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3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9912A65-3B59-4F9E-9EA0-99CFB3F0E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285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51277" y="942816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785" tIns="44393" rIns="88785" bIns="44393" anchor="b"/>
          <a:lstStyle/>
          <a:p>
            <a:pPr algn="r"/>
            <a:fld id="{8AD874D9-222B-4A38-A6F8-1A52FA2AA762}" type="slidenum">
              <a:rPr lang="en-US" altLang="zh-TW" sz="1300"/>
              <a:pPr algn="r"/>
              <a:t>1</a:t>
            </a:fld>
            <a:endParaRPr lang="en-US" altLang="zh-TW" sz="1300" dirty="0"/>
          </a:p>
        </p:txBody>
      </p:sp>
      <p:sp>
        <p:nvSpPr>
          <p:cNvPr id="131075" name="投影片編號版面配置區 6"/>
          <p:cNvSpPr txBox="1">
            <a:spLocks noGrp="1"/>
          </p:cNvSpPr>
          <p:nvPr/>
        </p:nvSpPr>
        <p:spPr bwMode="auto">
          <a:xfrm>
            <a:off x="3851277" y="942816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785" tIns="44393" rIns="88785" bIns="44393" anchor="b"/>
          <a:lstStyle/>
          <a:p>
            <a:pPr algn="r"/>
            <a:fld id="{F62703EB-4B91-4E4A-BC02-968C8266BBA0}" type="slidenum">
              <a:rPr lang="en-US" altLang="zh-TW" sz="1300" b="1"/>
              <a:pPr algn="r"/>
              <a:t>1</a:t>
            </a:fld>
            <a:endParaRPr lang="en-US" altLang="zh-TW" sz="1300" b="1" dirty="0"/>
          </a:p>
        </p:txBody>
      </p:sp>
      <p:sp>
        <p:nvSpPr>
          <p:cNvPr id="13107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6228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02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86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51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309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9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63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827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118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898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04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336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240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54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695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18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65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99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61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31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0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75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15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/>
          <p:cNvSpPr>
            <a:spLocks noChangeArrowheads="1"/>
          </p:cNvSpPr>
          <p:nvPr userDrawn="1"/>
        </p:nvSpPr>
        <p:spPr bwMode="auto">
          <a:xfrm flipV="1">
            <a:off x="0" y="5033963"/>
            <a:ext cx="9144000" cy="1824037"/>
          </a:xfrm>
          <a:prstGeom prst="flowChartDocument">
            <a:avLst/>
          </a:prstGeom>
          <a:solidFill>
            <a:srgbClr val="FFC74B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2" descr="C:\Documents and Settings\User\桌面\立體圖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371850"/>
            <a:ext cx="291623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93382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611560" y="2420888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FFB41D"/>
              </a:gs>
              <a:gs pos="50000">
                <a:srgbClr val="F7AB00">
                  <a:shade val="67500"/>
                  <a:satMod val="115000"/>
                </a:srgbClr>
              </a:gs>
              <a:gs pos="100000">
                <a:srgbClr val="F7AB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7538" y="8778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153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6FDF6-6AA5-4CFC-AEA0-579E8DFB5460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EE61-3F3D-47FA-8BA5-6513F9B77B0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1815-90F3-4510-97DA-921D5FD0DA21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AE05-CE1D-4330-85F4-0AB2A9FA637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2171700" cy="5865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362700" cy="5865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C2D9-191C-4415-92EF-9276376FAE57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E123-CA3F-4BD1-B10C-FEEFA8DCFD8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/>
          <p:cNvSpPr>
            <a:spLocks noChangeArrowheads="1"/>
          </p:cNvSpPr>
          <p:nvPr userDrawn="1"/>
        </p:nvSpPr>
        <p:spPr bwMode="auto">
          <a:xfrm flipV="1">
            <a:off x="0" y="5033965"/>
            <a:ext cx="9144000" cy="1824037"/>
          </a:xfrm>
          <a:prstGeom prst="flowChartDocument">
            <a:avLst/>
          </a:prstGeom>
          <a:solidFill>
            <a:srgbClr val="F7AB00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Arial"/>
              <a:ea typeface="華康細黑體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93382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611560" y="2420888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FFB41D"/>
              </a:gs>
              <a:gs pos="50000">
                <a:srgbClr val="F7AB00">
                  <a:shade val="67500"/>
                  <a:satMod val="115000"/>
                </a:srgbClr>
              </a:gs>
              <a:gs pos="100000">
                <a:srgbClr val="F7AB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7" name="圖片 13" descr="聯合會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60350"/>
            <a:ext cx="42481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7538" y="87789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153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21316D0-7C49-4FC0-A51D-8C17D858C966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A077-6659-4484-BFA3-A4DDF30AE4A9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3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30BF673-14F8-42DF-8823-223452C60A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522C-A27E-428C-8770-BD9512493397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1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21B861-6F0F-4547-A3A8-200E62771BEC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00B3-3690-48AE-AAD5-E3C7397B52FA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4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6802CD3-045E-49B5-B6AA-FA440EDF045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57C0-59FB-4B45-BE19-87D348B83E01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FF11A32-5EDF-4670-9944-3189DB266A9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7465-D3B7-4F1F-99DB-4FA89BF98BF2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1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8390694-BD48-4DEE-A697-E142300218BE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8858-1356-4164-B928-76806D79415B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9B4E93B-46E4-40B6-A24A-BB2A7033144E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DD0F-D833-4500-8224-585EDAC39332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0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8744B05-26E0-457A-B749-16923167F65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5673-9694-4A9E-8B3D-AD16E1530CC3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5496" y="1016736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FFB41D"/>
              </a:gs>
              <a:gs pos="50000">
                <a:srgbClr val="F7AB00">
                  <a:shade val="67500"/>
                  <a:satMod val="115000"/>
                </a:srgbClr>
              </a:gs>
              <a:gs pos="100000">
                <a:srgbClr val="F7AB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華康中黑體" pitchFamily="49" charset="-120"/>
                <a:ea typeface="華康中黑體" pitchFamily="49" charset="-120"/>
              </a:defRPr>
            </a:lvl1pPr>
            <a:lvl2pPr>
              <a:defRPr>
                <a:latin typeface="華康中黑體" pitchFamily="49" charset="-120"/>
                <a:ea typeface="華康中黑體" pitchFamily="49" charset="-120"/>
              </a:defRPr>
            </a:lvl2pPr>
            <a:lvl3pPr>
              <a:defRPr>
                <a:latin typeface="華康中黑體" pitchFamily="49" charset="-120"/>
                <a:ea typeface="華康中黑體" pitchFamily="49" charset="-120"/>
              </a:defRPr>
            </a:lvl3pPr>
            <a:lvl4pPr>
              <a:defRPr>
                <a:latin typeface="華康中黑體" pitchFamily="49" charset="-120"/>
                <a:ea typeface="華康中黑體" pitchFamily="49" charset="-120"/>
              </a:defRPr>
            </a:lvl4pPr>
            <a:lvl5pPr>
              <a:defRPr>
                <a:latin typeface="華康中黑體" pitchFamily="49" charset="-120"/>
                <a:ea typeface="華康中黑體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065B4C-2D2E-4BA2-9B14-97E10BB400BE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ACB8-32D6-4BA3-A453-EE320421D77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BD2D595-191C-408E-8C5B-71926BFD572D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9BD1-FDC2-482C-96A9-60EBBD54905C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30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8C88EC3-2EF5-4D6E-B065-92DE1FB48E24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63E7-BC8C-4CFE-A482-D6DB8B8BE0EE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7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60352"/>
            <a:ext cx="2171700" cy="5865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60352"/>
            <a:ext cx="6362700" cy="5865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08521BE-F481-4592-BE99-D3718267DE04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2018/5/15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D3D9-EAA6-4644-ABB9-A4C0F5B1EAB5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42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C59-C79A-4B1B-90F7-2056F8CD9F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03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E114-2363-4E86-8F1C-581D599CD8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5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B22-05CB-4E51-819D-66F1074F4C7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30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3344-DDB6-4002-B2FC-E172B4974CA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7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62E9-5161-447E-B0FE-C2CF88767A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61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36E8-C3FB-409B-BE7E-7EDE06C7E8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4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9D31-911C-4CC6-9404-BDD4F777684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6ACD-9201-4CCC-B902-811D75936D6A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C21E-7A0B-4DB6-B866-8864CE6CE35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C72D-E63F-4874-8D3E-4F0BDD2EEE6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EF9-F6BB-4C4E-9440-CF5DEB2EFDD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8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D2E2-1E69-49FB-B402-0105CB32CF5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42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2E34-7D97-40A3-9C05-DBB2C8E9A4A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22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0C59-C79A-4B1B-90F7-2056F8CD9F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49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E114-2363-4E86-8F1C-581D599CD8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B22-05CB-4E51-819D-66F1074F4C7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34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3344-DDB6-4002-B2FC-E172B4974CA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62E9-5161-447E-B0FE-C2CF88767A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5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36E8-C3FB-409B-BE7E-7EDE06C7E8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3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58DB-28DA-4FAC-B122-FF07D4A45BE8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7169-D778-4617-BA0A-FC55DFB3BD0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9D31-911C-4CC6-9404-BDD4F777684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C72D-E63F-4874-8D3E-4F0BDD2EEE6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8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EF9-F6BB-4C4E-9440-CF5DEB2EFDD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8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D2E2-1E69-49FB-B402-0105CB32CF5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00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2E34-7D97-40A3-9C05-DBB2C8E9A4A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FBC6-29E5-42CD-9E15-FB56A1790C1C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83DD-E961-459E-A479-5205CD73AD3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B258-4A94-4FAD-A62A-4228A718F4A9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74FE-0D80-4320-A9D4-055BD326183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7679-93E5-4748-B23E-E24C5FC2FCF4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49E5-3A20-407A-9D87-6D755D36527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1B46-6DE5-483E-A2E9-9F07CCB083E1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A2A5-D762-42A1-8A1F-DAE89E3FFE8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FA11-DFCD-4C3D-A304-7E7DCCC43AD1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A352-7CEF-4956-9B62-4F7B36F1B26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6101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Documents and Settings\User\桌面\立體圖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225" y="4508500"/>
            <a:ext cx="16287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72AC093-F5F4-4E56-9424-B75BF075C844}" type="datetime1">
              <a:rPr lang="zh-TW" altLang="en-US" smtClean="0"/>
              <a:t>2018/5/15</a:t>
            </a:fld>
            <a:endParaRPr lang="en-US" altLang="zh-TW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3932F54-61F3-4831-AA59-F86EC10B349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6101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2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B886D32-6D63-4AF5-8513-FAE467F0A9EA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5496" y="1016736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FFB41D"/>
              </a:gs>
              <a:gs pos="50000">
                <a:srgbClr val="F7AB00">
                  <a:shade val="67500"/>
                  <a:satMod val="115000"/>
                </a:srgbClr>
              </a:gs>
              <a:gs pos="100000">
                <a:srgbClr val="F7AB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034" name="圖片 9" descr="聯合會logo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9" y="6308727"/>
            <a:ext cx="25923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6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中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中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中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中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61016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9" descr="聯合會logo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542" y="6308728"/>
            <a:ext cx="194429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203E03-8E36-428D-9CB7-36AD3767C9E6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2018/5/15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931394-9201-4FD2-AD95-612509AEFBAD}" type="slidenum">
              <a:rPr kumimoji="0" lang="zh-TW" altLang="en-US" smtClean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64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61016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9" descr="聯合會logo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542" y="6308728"/>
            <a:ext cx="194429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203E03-8E36-428D-9CB7-36AD3767C9E6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2018/5/15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931394-9201-4FD2-AD95-612509AEFBAD}" type="slidenum">
              <a:rPr kumimoji="0" lang="zh-TW" altLang="en-US" smtClean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7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enter42/appl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enter42/appl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44016" y="950863"/>
            <a:ext cx="8964488" cy="1470025"/>
          </a:xfrm>
        </p:spPr>
        <p:txBody>
          <a:bodyPr/>
          <a:lstStyle/>
          <a:p>
            <a:pPr algn="dist" eaLnBrk="1" hangingPunct="1"/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學年度四技二專甄選入學說明會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2420888"/>
            <a:ext cx="4320480" cy="504825"/>
          </a:xfrm>
        </p:spPr>
        <p:txBody>
          <a:bodyPr/>
          <a:lstStyle/>
          <a:p>
            <a:pPr algn="l" eaLnBrk="1" hangingPunct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主辦單位：教務處註冊組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3EE61-3F3D-47FA-8BA5-6513F9B77B0A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429000"/>
            <a:ext cx="3371181" cy="24482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385086" y="3645024"/>
            <a:ext cx="2466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 面</a:t>
            </a:r>
            <a:endParaRPr lang="en-US" altLang="zh-TW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上傳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644008" y="2925713"/>
            <a:ext cx="42484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 講 人：蘇美旬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404664"/>
            <a:ext cx="8219256" cy="5472608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44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甄選入學招生集體報名系統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資格審查階段</a:t>
            </a:r>
            <a:r>
              <a:rPr lang="en-US" altLang="zh-TW" sz="28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(107/4/25 ~ 107/5/9)</a:t>
            </a:r>
          </a:p>
          <a:p>
            <a:pPr marL="0" lvl="4" indent="0" algn="ctr" eaLnBrk="1" hangingPunct="1">
              <a:buNone/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完成考生基本資料建置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考生報名資格</a:t>
            </a:r>
            <a:endParaRPr lang="en-US" altLang="zh-TW" sz="2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在校學業成績證明（</a:t>
            </a:r>
            <a:r>
              <a:rPr lang="en-US" altLang="zh-TW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原住民身分</a:t>
            </a:r>
            <a:endParaRPr lang="en-US" altLang="zh-TW" sz="2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繳費註記：低收入戶、中低</a:t>
            </a:r>
            <a:r>
              <a:rPr lang="zh-TW" altLang="en-US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endParaRPr lang="en-US" altLang="zh-TW" sz="2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學業平均成績</a:t>
            </a:r>
            <a:endParaRPr lang="en-US" altLang="zh-TW" sz="2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endParaRPr lang="en-US" altLang="zh-TW" sz="2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17763" lvl="4" indent="-263525" eaLnBrk="1" hangingPunct="1"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地址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10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0" y="4877073"/>
            <a:ext cx="2664296" cy="1368152"/>
          </a:xfrm>
          <a:prstGeom prst="wedgeEllipseCallout">
            <a:avLst>
              <a:gd name="adj1" fmla="val 41308"/>
              <a:gd name="adj2" fmla="val -25595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endParaRPr lang="en-US" alt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統一作業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2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548680"/>
            <a:ext cx="8435280" cy="3240360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44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甄選入學招生集體報名系統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2800" b="1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應屆畢業生查詢「在校學業成績證明</a:t>
            </a:r>
            <a:r>
              <a:rPr lang="zh-TW" altLang="en-US" sz="2800" b="1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b="1" dirty="0" smtClean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107/5/10 ~ 107/5/17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考生務必詳細核對成績證明之內容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有問題應儘速向所屬高職學校或本委員會反映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網址：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www.jctv.ntut.edu.tw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enter42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/apply//</a:t>
            </a:r>
            <a:endParaRPr lang="en-US" altLang="zh-TW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11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五角星形 2"/>
          <p:cNvSpPr/>
          <p:nvPr/>
        </p:nvSpPr>
        <p:spPr>
          <a:xfrm>
            <a:off x="1104936" y="2060848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427">
            <a:off x="1661556" y="4536707"/>
            <a:ext cx="882831" cy="9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476672"/>
            <a:ext cx="82638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kumimoji="0"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kumimoji="0"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畢業生在校學業成績證明查詢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34A2-0CEA-4579-984D-7DD7EB565D05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112568"/>
          </a:xfrm>
          <a:prstGeom prst="rect">
            <a:avLst/>
          </a:prstGeom>
        </p:spPr>
      </p:pic>
      <p:sp>
        <p:nvSpPr>
          <p:cNvPr id="6" name="五角星形 5"/>
          <p:cNvSpPr/>
          <p:nvPr/>
        </p:nvSpPr>
        <p:spPr>
          <a:xfrm>
            <a:off x="539552" y="1988840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51" y="1965608"/>
            <a:ext cx="526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107/5/10 ~ 107/5/17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58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402662"/>
            <a:ext cx="82638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kumimoji="0"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kumimoji="0" lang="en-US" altLang="zh-TW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畢業生在校學業成績證明查詢</a:t>
            </a:r>
            <a:r>
              <a:rPr kumimoji="0" lang="zh-TW" altLang="en-US" sz="3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34A2-0CEA-4579-984D-7DD7EB565D05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1840" y="2060848"/>
            <a:ext cx="2377761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8862" y="5883677"/>
            <a:ext cx="6229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TW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107/5/10 ~ 107/5/17</a:t>
            </a:r>
            <a:r>
              <a:rPr lang="en-US" altLang="zh-TW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五角星形 8"/>
          <p:cNvSpPr/>
          <p:nvPr/>
        </p:nvSpPr>
        <p:spPr>
          <a:xfrm>
            <a:off x="1270830" y="5883677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408"/>
            <a:ext cx="9144000" cy="485118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47173" y="2400666"/>
            <a:ext cx="2377761" cy="2362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8034" y="4919464"/>
            <a:ext cx="917765" cy="338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446941" y="4576833"/>
            <a:ext cx="296747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↓</a:t>
            </a:r>
            <a:r>
              <a:rPr lang="zh-TW" altLang="en-US" dirty="0">
                <a:solidFill>
                  <a:schemeClr val="bg1"/>
                </a:solidFill>
              </a:rPr>
              <a:t>旋轉 ↓下載</a:t>
            </a:r>
            <a:r>
              <a:rPr lang="zh-TW" altLang="en-US" dirty="0" smtClean="0">
                <a:solidFill>
                  <a:schemeClr val="bg1"/>
                </a:solidFill>
              </a:rPr>
              <a:t>（存檔） </a:t>
            </a:r>
            <a:r>
              <a:rPr lang="zh-TW" altLang="en-US" dirty="0">
                <a:solidFill>
                  <a:schemeClr val="bg1"/>
                </a:solidFill>
              </a:rPr>
              <a:t>↓列印</a:t>
            </a:r>
          </a:p>
        </p:txBody>
      </p:sp>
      <p:sp>
        <p:nvSpPr>
          <p:cNvPr id="10" name="橢圓 9"/>
          <p:cNvSpPr/>
          <p:nvPr/>
        </p:nvSpPr>
        <p:spPr>
          <a:xfrm>
            <a:off x="1402399" y="3695037"/>
            <a:ext cx="6629923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Freeform 2"/>
          <p:cNvSpPr>
            <a:spLocks/>
          </p:cNvSpPr>
          <p:nvPr/>
        </p:nvSpPr>
        <p:spPr bwMode="gray">
          <a:xfrm>
            <a:off x="2914033" y="3947747"/>
            <a:ext cx="435613" cy="408980"/>
          </a:xfrm>
          <a:custGeom>
            <a:avLst/>
            <a:gdLst/>
            <a:ahLst/>
            <a:cxnLst>
              <a:cxn ang="0">
                <a:pos x="0" y="1406"/>
              </a:cxn>
              <a:cxn ang="0">
                <a:pos x="476" y="933"/>
              </a:cxn>
              <a:cxn ang="0">
                <a:pos x="622" y="1207"/>
              </a:cxn>
              <a:cxn ang="0">
                <a:pos x="817" y="1542"/>
              </a:cxn>
              <a:cxn ang="0">
                <a:pos x="2041" y="0"/>
              </a:cxn>
              <a:cxn ang="0">
                <a:pos x="2404" y="317"/>
              </a:cxn>
              <a:cxn ang="0">
                <a:pos x="2121" y="503"/>
              </a:cxn>
              <a:cxn ang="0">
                <a:pos x="1929" y="686"/>
              </a:cxn>
              <a:cxn ang="0">
                <a:pos x="1633" y="997"/>
              </a:cxn>
              <a:cxn ang="0">
                <a:pos x="1180" y="1542"/>
              </a:cxn>
              <a:cxn ang="0">
                <a:pos x="860" y="1966"/>
              </a:cxn>
              <a:cxn ang="0">
                <a:pos x="726" y="2222"/>
              </a:cxn>
              <a:cxn ang="0">
                <a:pos x="412" y="1847"/>
              </a:cxn>
              <a:cxn ang="0">
                <a:pos x="174" y="1573"/>
              </a:cxn>
              <a:cxn ang="0">
                <a:pos x="0" y="1406"/>
              </a:cxn>
            </a:cxnLst>
            <a:rect l="0" t="0" r="r" b="b"/>
            <a:pathLst>
              <a:path w="2404" h="2222">
                <a:moveTo>
                  <a:pt x="0" y="1406"/>
                </a:moveTo>
                <a:lnTo>
                  <a:pt x="476" y="933"/>
                </a:lnTo>
                <a:lnTo>
                  <a:pt x="622" y="1207"/>
                </a:lnTo>
                <a:lnTo>
                  <a:pt x="817" y="1542"/>
                </a:lnTo>
                <a:lnTo>
                  <a:pt x="2041" y="0"/>
                </a:lnTo>
                <a:lnTo>
                  <a:pt x="2404" y="317"/>
                </a:lnTo>
                <a:lnTo>
                  <a:pt x="2121" y="503"/>
                </a:lnTo>
                <a:cubicBezTo>
                  <a:pt x="2042" y="564"/>
                  <a:pt x="2010" y="604"/>
                  <a:pt x="1929" y="686"/>
                </a:cubicBezTo>
                <a:cubicBezTo>
                  <a:pt x="1848" y="768"/>
                  <a:pt x="1758" y="854"/>
                  <a:pt x="1633" y="997"/>
                </a:cubicBezTo>
                <a:cubicBezTo>
                  <a:pt x="1508" y="1140"/>
                  <a:pt x="1309" y="1380"/>
                  <a:pt x="1180" y="1542"/>
                </a:cubicBezTo>
                <a:cubicBezTo>
                  <a:pt x="1051" y="1704"/>
                  <a:pt x="936" y="1853"/>
                  <a:pt x="860" y="1966"/>
                </a:cubicBezTo>
                <a:lnTo>
                  <a:pt x="726" y="2222"/>
                </a:lnTo>
                <a:lnTo>
                  <a:pt x="412" y="1847"/>
                </a:lnTo>
                <a:cubicBezTo>
                  <a:pt x="320" y="1739"/>
                  <a:pt x="243" y="1646"/>
                  <a:pt x="174" y="1573"/>
                </a:cubicBezTo>
                <a:lnTo>
                  <a:pt x="0" y="1406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5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76672"/>
            <a:ext cx="9144000" cy="4968552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4000" b="1" kern="1200" dirty="0" smtClean="0">
                <a:latin typeface="微軟正黑體" pitchFamily="34" charset="-120"/>
                <a:ea typeface="微軟正黑體" pitchFamily="34" charset="-120"/>
              </a:rPr>
              <a:t>甄選入學招生集體報名系統</a:t>
            </a:r>
            <a:endParaRPr lang="en-US" altLang="zh-TW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4" indent="0" algn="ctr" eaLnBrk="1" hangingPunct="1">
              <a:buNone/>
            </a:pPr>
            <a:endParaRPr lang="en-US" altLang="zh-TW" sz="36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ctr" eaLnBrk="1" hangingPunct="1">
              <a:buNone/>
            </a:pPr>
            <a:r>
              <a:rPr lang="zh-TW" altLang="en-US" sz="36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統一</a:t>
            </a:r>
            <a:r>
              <a:rPr lang="zh-TW" altLang="en-US" sz="3600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入學測驗</a:t>
            </a:r>
            <a:r>
              <a:rPr lang="zh-TW" altLang="en-US" sz="36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r>
              <a:rPr lang="en-US" altLang="zh-TW" sz="3600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(107/5/5~107/5/6)</a:t>
            </a:r>
          </a:p>
          <a:p>
            <a:pPr marL="0" lvl="4" indent="0" algn="ctr" eaLnBrk="1" hangingPunct="1">
              <a:buNone/>
            </a:pPr>
            <a:endParaRPr lang="en-US" altLang="zh-TW" sz="36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ctr" eaLnBrk="1" hangingPunct="1">
              <a:buNone/>
            </a:pP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統一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入學測驗寄發成績單</a:t>
            </a:r>
            <a:r>
              <a:rPr lang="en-US" altLang="zh-TW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(107/5/24)</a:t>
            </a:r>
            <a:endParaRPr lang="en-US" altLang="zh-TW" sz="3600" b="1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ctr" eaLnBrk="1" hangingPunct="1">
              <a:buNone/>
            </a:pPr>
            <a:r>
              <a:rPr lang="en-US" altLang="zh-TW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成績單於</a:t>
            </a:r>
            <a:r>
              <a:rPr lang="en-US" altLang="zh-TW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5/25</a:t>
            </a: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</a:t>
            </a: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 </a:t>
            </a:r>
            <a:r>
              <a:rPr lang="zh-TW" altLang="en-US" sz="3200" b="1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考生報名表 </a:t>
            </a: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en-US" altLang="zh-TW" sz="3200" dirty="0" smtClean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ctr" eaLnBrk="1" hangingPunct="1">
              <a:buNone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順便領取，請考生當天務必到校</a:t>
            </a:r>
            <a:r>
              <a:rPr lang="en-US" altLang="zh-TW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32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14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五角星形 3"/>
          <p:cNvSpPr/>
          <p:nvPr/>
        </p:nvSpPr>
        <p:spPr>
          <a:xfrm>
            <a:off x="395536" y="2058914"/>
            <a:ext cx="576064" cy="576064"/>
          </a:xfrm>
          <a:prstGeom prst="star5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rgbClr val="3333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395536" y="3284984"/>
            <a:ext cx="576064" cy="576064"/>
          </a:xfrm>
          <a:prstGeom prst="star5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5578" y="620688"/>
            <a:ext cx="8784976" cy="5904656"/>
          </a:xfrm>
        </p:spPr>
        <p:txBody>
          <a:bodyPr lIns="0" rIns="18288"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800" b="1" kern="1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第一階段甄選入學報名</a:t>
            </a:r>
            <a:r>
              <a:rPr lang="zh-TW" altLang="zh-TW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作業</a:t>
            </a:r>
            <a:r>
              <a:rPr lang="zh-TW" altLang="en-US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3800" b="1" kern="1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600" b="1" kern="1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3600" b="1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1.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107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星期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發放 報名 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確認表</a:t>
            </a:r>
            <a:r>
              <a:rPr lang="zh-TW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本次可尚可更正校系</a:t>
            </a:r>
            <a:r>
              <a:rPr lang="en-US" altLang="zh-TW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日（星期五）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交回 </a:t>
            </a:r>
            <a:r>
              <a:rPr lang="zh-TW" altLang="en-US" sz="36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考生</a:t>
            </a:r>
            <a:endParaRPr lang="en-US" altLang="zh-TW" sz="3600" b="1" u="sng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36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及家長簽名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後之報名確認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zh-TW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，由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u="dbl" dirty="0" smtClean="0">
                <a:latin typeface="微軟正黑體" pitchFamily="34" charset="-120"/>
                <a:ea typeface="微軟正黑體" pitchFamily="34" charset="-120"/>
              </a:rPr>
              <a:t>升學</a:t>
            </a:r>
            <a:endParaRPr lang="en-US" altLang="zh-TW" sz="3600" b="1" u="dbl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3600" b="1" u="dbl" dirty="0" smtClean="0">
                <a:latin typeface="微軟正黑體" pitchFamily="34" charset="-120"/>
                <a:ea typeface="微軟正黑體" pitchFamily="34" charset="-120"/>
              </a:rPr>
              <a:t>試務股長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收齊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後，於第三節下課前送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       交回教務處註冊組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     </a:t>
            </a:r>
            <a:r>
              <a:rPr lang="zh-TW" altLang="zh-TW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每人</a:t>
            </a:r>
            <a:r>
              <a:rPr lang="zh-TW" altLang="zh-TW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至多申請</a:t>
            </a:r>
            <a:r>
              <a:rPr lang="en-US" altLang="zh-TW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個校系科</a:t>
            </a:r>
            <a:r>
              <a:rPr lang="en-US" altLang="zh-TW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en-US" altLang="zh-TW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u="sng" kern="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15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五角星形 3"/>
          <p:cNvSpPr/>
          <p:nvPr/>
        </p:nvSpPr>
        <p:spPr>
          <a:xfrm>
            <a:off x="107504" y="2852936"/>
            <a:ext cx="576064" cy="504056"/>
          </a:xfrm>
          <a:prstGeom prst="star5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107504" y="1484784"/>
            <a:ext cx="576064" cy="504056"/>
          </a:xfrm>
          <a:prstGeom prst="star5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539552" y="5661248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2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9816" y="188640"/>
            <a:ext cx="8892480" cy="5768553"/>
          </a:xfrm>
        </p:spPr>
        <p:txBody>
          <a:bodyPr lIns="0" rIns="18288"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800" b="1" kern="1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第一階段甄選入學報名</a:t>
            </a:r>
            <a:r>
              <a:rPr lang="zh-TW" altLang="zh-TW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作業</a:t>
            </a:r>
            <a:r>
              <a:rPr lang="en-US" altLang="zh-TW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續</a:t>
            </a:r>
            <a:r>
              <a:rPr lang="en-US" altLang="zh-TW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3800" b="1" kern="1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altLang="zh-TW" sz="36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　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報名費用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3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伍佰元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整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。 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低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收入戶</a:t>
            </a:r>
            <a:r>
              <a:rPr lang="zh-TW" altLang="zh-TW" sz="36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免收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報名費，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低收入戶繳交報名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費</a:t>
            </a:r>
            <a:r>
              <a:rPr lang="zh-TW" altLang="zh-TW" sz="3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貳佰</a:t>
            </a:r>
            <a:r>
              <a:rPr lang="zh-TW" altLang="zh-TW" sz="36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整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報名費於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5/14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前已代收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】</a:t>
            </a:r>
            <a:endParaRPr lang="en-US" altLang="zh-TW" sz="3600" dirty="0">
              <a:solidFill>
                <a:srgbClr val="3333FF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16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107504" y="1700808"/>
            <a:ext cx="576064" cy="504056"/>
          </a:xfrm>
          <a:prstGeom prst="star5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4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692696"/>
            <a:ext cx="8435280" cy="4472409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星期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4400" b="1" kern="1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第一階段報名資料檢核暨</a:t>
            </a:r>
            <a:r>
              <a:rPr lang="zh-TW" altLang="zh-TW" sz="4400" b="1" kern="1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確認</a:t>
            </a:r>
            <a:endParaRPr lang="en-US" altLang="zh-TW" sz="4400" b="1" kern="100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辦理</a:t>
            </a:r>
            <a:r>
              <a:rPr lang="zh-TW" altLang="zh-TW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地點：各班</a:t>
            </a:r>
            <a:r>
              <a:rPr lang="zh-TW" altLang="zh-TW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教室。</a:t>
            </a:r>
            <a:endParaRPr lang="en-US" altLang="zh-TW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辦理時間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各班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考生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約定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於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       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zh-TW" u="sng" dirty="0" smtClean="0">
                <a:latin typeface="微軟正黑體" pitchFamily="34" charset="-120"/>
                <a:ea typeface="微軟正黑體" pitchFamily="34" charset="-120"/>
              </a:rPr>
              <a:t>午</a:t>
            </a:r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zh-TW" altLang="zh-TW" u="sng" dirty="0" smtClean="0"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完成資料檢核暨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，逕交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教務處註冊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組。</a:t>
            </a:r>
            <a:endParaRPr lang="en-US" altLang="zh-TW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zh-TW" sz="4400" b="1" dirty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17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/>
          <p:cNvSpPr/>
          <p:nvPr/>
        </p:nvSpPr>
        <p:spPr>
          <a:xfrm>
            <a:off x="0" y="4877072"/>
            <a:ext cx="3275856" cy="1844403"/>
          </a:xfrm>
          <a:prstGeom prst="wedgeEllipseCallout">
            <a:avLst>
              <a:gd name="adj1" fmla="val 57205"/>
              <a:gd name="adj2" fmla="val -211969"/>
            </a:avLst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第二階段</a:t>
            </a:r>
            <a:endParaRPr lang="en-US" altLang="zh-TW" sz="3200" b="1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登入系統時使用</a:t>
            </a:r>
            <a:endParaRPr lang="zh-TW" altLang="en-US" sz="3200" b="1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0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08" y="404664"/>
            <a:ext cx="8964488" cy="4760441"/>
          </a:xfrm>
        </p:spPr>
        <p:txBody>
          <a:bodyPr lIns="0" rIns="18288"/>
          <a:lstStyle/>
          <a:p>
            <a:pPr marL="0" indent="0">
              <a:buNone/>
            </a:pP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※</a:t>
            </a:r>
            <a:r>
              <a:rPr lang="zh-TW" altLang="zh-TW" sz="4200" b="1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第一階段報名完成後，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學校</a:t>
            </a: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將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由報</a:t>
            </a: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endParaRPr lang="en-US" altLang="zh-TW" sz="4200" b="1" dirty="0" smtClean="0">
              <a:solidFill>
                <a:srgbClr val="3333FF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None/>
            </a:pPr>
            <a:r>
              <a:rPr lang="zh-TW" altLang="en-US" sz="4200" b="1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名</a:t>
            </a:r>
            <a:r>
              <a:rPr lang="zh-TW" altLang="zh-TW" sz="4200" b="1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系統產生</a:t>
            </a:r>
            <a:r>
              <a:rPr lang="zh-TW" altLang="zh-TW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通行碼</a:t>
            </a:r>
            <a:r>
              <a:rPr lang="zh-TW" altLang="zh-TW" sz="4200" b="1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並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轉</a:t>
            </a: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交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考生使用</a:t>
            </a:r>
            <a:endParaRPr lang="en-US" altLang="zh-TW" sz="4200" b="1" dirty="0" smtClean="0">
              <a:solidFill>
                <a:srgbClr val="3333FF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None/>
            </a:pPr>
            <a:r>
              <a:rPr lang="zh-TW" altLang="en-US" sz="4200" b="1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，</a:t>
            </a:r>
            <a:r>
              <a:rPr lang="zh-TW" altLang="zh-TW" sz="4200" b="1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每位考生通行碼均不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相同</a:t>
            </a:r>
            <a:r>
              <a:rPr lang="zh-TW" altLang="en-US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，</a:t>
            </a:r>
            <a:r>
              <a:rPr lang="zh-TW" altLang="zh-TW" sz="4200" b="1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並</a:t>
            </a:r>
            <a:r>
              <a:rPr lang="zh-TW" altLang="zh-TW" sz="42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限</a:t>
            </a:r>
            <a:endParaRPr lang="en-US" altLang="zh-TW" sz="4200" b="1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None/>
            </a:pPr>
            <a:r>
              <a:rPr lang="zh-TW" altLang="en-US" sz="4200" b="1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42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 </a:t>
            </a:r>
            <a:r>
              <a:rPr lang="zh-TW" altLang="zh-TW" sz="42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考生</a:t>
            </a:r>
            <a:r>
              <a:rPr lang="zh-TW" altLang="zh-TW" sz="4200" b="1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個人</a:t>
            </a:r>
            <a:r>
              <a:rPr lang="zh-TW" altLang="zh-TW" sz="42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使用</a:t>
            </a:r>
            <a:r>
              <a:rPr lang="zh-TW" altLang="en-US" sz="42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。</a:t>
            </a:r>
            <a:endParaRPr lang="en-US" altLang="zh-TW" sz="4200" b="1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None/>
            </a:pPr>
            <a:r>
              <a:rPr lang="zh-TW" altLang="en-US" sz="4400" b="1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4400" b="1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zh-TW" sz="44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請考生</a:t>
            </a:r>
            <a:r>
              <a:rPr lang="zh-TW" altLang="zh-TW" sz="44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z="44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6/1</a:t>
            </a:r>
            <a:r>
              <a:rPr lang="zh-TW" altLang="en-US" sz="44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當天務必到校</a:t>
            </a:r>
            <a:r>
              <a:rPr lang="zh-TW" altLang="en-US" sz="44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44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endParaRPr lang="en-US" altLang="zh-TW" sz="44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規定時間</a:t>
            </a:r>
            <a:r>
              <a:rPr lang="zh-TW" altLang="zh-TW" sz="44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領取</a:t>
            </a:r>
            <a:r>
              <a:rPr lang="zh-TW" altLang="en-US" sz="4400" b="1" u="sng" kern="100" dirty="0" smtClean="0">
                <a:solidFill>
                  <a:srgbClr val="FF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個人</a:t>
            </a:r>
            <a:r>
              <a:rPr lang="zh-TW" altLang="zh-TW" sz="4400" b="1" u="sng" kern="100" dirty="0" smtClean="0">
                <a:solidFill>
                  <a:srgbClr val="FF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通行</a:t>
            </a:r>
            <a:r>
              <a:rPr lang="zh-TW" altLang="zh-TW" sz="4400" b="1" u="sng" kern="100" dirty="0">
                <a:solidFill>
                  <a:srgbClr val="FF0066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碼</a:t>
            </a:r>
            <a:r>
              <a:rPr lang="zh-TW" altLang="zh-TW" sz="44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）。</a:t>
            </a:r>
            <a:endParaRPr lang="en-US" altLang="zh-TW" sz="4400" b="1" dirty="0">
              <a:solidFill>
                <a:srgbClr val="3333FF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18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8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1412776"/>
            <a:ext cx="8651304" cy="1944216"/>
          </a:xfrm>
        </p:spPr>
        <p:txBody>
          <a:bodyPr lIns="0" rIns="18288"/>
          <a:lstStyle/>
          <a:p>
            <a:pPr marL="0" indent="0"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以上來不及參加學校集體報名，</a:t>
            </a:r>
            <a:endParaRPr lang="en-US" altLang="zh-TW" sz="4400" b="1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 請於 </a:t>
            </a:r>
            <a:r>
              <a:rPr lang="en-US" altLang="zh-TW" sz="44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6/1</a:t>
            </a:r>
            <a:r>
              <a:rPr lang="zh-TW" altLang="en-US" sz="44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前自行採取個別報名。</a:t>
            </a:r>
            <a:endParaRPr lang="en-US" altLang="zh-TW" sz="4400" b="1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並於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00</a:t>
            </a:r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前完成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匯款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19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五角星形 3"/>
          <p:cNvSpPr/>
          <p:nvPr/>
        </p:nvSpPr>
        <p:spPr>
          <a:xfrm>
            <a:off x="251520" y="1455690"/>
            <a:ext cx="576064" cy="576064"/>
          </a:xfrm>
          <a:prstGeom prst="star5">
            <a:avLst/>
          </a:prstGeom>
          <a:solidFill>
            <a:srgbClr val="3333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1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78904" y="260350"/>
            <a:ext cx="8229600" cy="633413"/>
          </a:xfrm>
        </p:spPr>
        <p:txBody>
          <a:bodyPr/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甄選入學基本資格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五角星形 11"/>
          <p:cNvSpPr/>
          <p:nvPr/>
        </p:nvSpPr>
        <p:spPr>
          <a:xfrm>
            <a:off x="107504" y="260350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5580112" y="274348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61864" y="1192247"/>
            <a:ext cx="8774632" cy="4573560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獲「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二專特殊選才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 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四技二專技優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入學」、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「科技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校院繁星計畫聯合推薦甄選入學」、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「大學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繁星推薦入學招生」錄取、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「大學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個人申請入學招生」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四技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入學」或其他（大學）招生管道錄取並報到之考生，未於各該管道規定期限內聲明放棄入學資格、錄取資格或報到後放棄者，不得再報名本招生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，委員會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將以各招生管道主辦單位函告本委員會之報到或入學名單辦理查核，經查覺者，取消其報名資格。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6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20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04664"/>
            <a:ext cx="870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06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zh-TW" sz="4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星期</a:t>
            </a:r>
            <a:r>
              <a:rPr lang="zh-TW" altLang="en-US" sz="4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4400" b="1" kern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Aft>
                <a:spcPts val="2400"/>
              </a:spcAft>
            </a:pPr>
            <a:r>
              <a:rPr lang="zh-TW" altLang="en-US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4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  <a:endParaRPr lang="en-US" altLang="zh-TW" sz="4400" b="1" kern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zh-TW" altLang="en-US" sz="4400" b="1" kern="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  上網查看第一階段篩選結果</a:t>
            </a:r>
            <a:endParaRPr lang="en-US" altLang="zh-TW" sz="4400" b="1" kern="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網址：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www.jctv.ntut.edu.tw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zh-TW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enter42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/apply//</a:t>
            </a:r>
            <a:endParaRPr lang="en-US" altLang="zh-TW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2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標題 1"/>
          <p:cNvSpPr txBox="1">
            <a:spLocks/>
          </p:cNvSpPr>
          <p:nvPr/>
        </p:nvSpPr>
        <p:spPr bwMode="auto">
          <a:xfrm>
            <a:off x="133350" y="260648"/>
            <a:ext cx="868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200" kern="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甄選入學招生報名流程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4749800" y="3356992"/>
            <a:ext cx="4394200" cy="689034"/>
          </a:xfrm>
          <a:prstGeom prst="roundRect">
            <a:avLst/>
          </a:prstGeom>
          <a:noFill/>
          <a:ln w="76200">
            <a:solidFill>
              <a:srgbClr val="3333FF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239713" y="4626552"/>
            <a:ext cx="4510087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各甄選學校公告錄取正、備取生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3" name="Text Box 17"/>
          <p:cNvSpPr txBox="1">
            <a:spLocks noChangeArrowheads="1"/>
          </p:cNvSpPr>
          <p:nvPr/>
        </p:nvSpPr>
        <p:spPr bwMode="auto">
          <a:xfrm>
            <a:off x="239713" y="5159032"/>
            <a:ext cx="4510087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sz="1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正取生及備取生至本委員會</a:t>
            </a:r>
            <a:r>
              <a:rPr lang="zh-TW" altLang="en-US" sz="1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網路登記就讀</a:t>
            </a:r>
            <a:r>
              <a:rPr lang="zh-TW" altLang="en-US" sz="1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1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239713" y="1970504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本委員會網站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公告資格審查結果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239713" y="2501396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第一階段報名</a:t>
            </a:r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239713" y="3032288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本委員會網站公告第一階段篩選結果</a:t>
            </a:r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239713" y="3563180"/>
            <a:ext cx="4510087" cy="395287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+mn-ea"/>
              </a:defRPr>
            </a:lvl1pPr>
          </a:lstStyle>
          <a:p>
            <a:pPr algn="r"/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第二階段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備審資料上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傳</a:t>
            </a:r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)(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使用通行碼</a:t>
            </a:r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8" name="Text Box 28"/>
          <p:cNvSpPr txBox="1">
            <a:spLocks noChangeArrowheads="1"/>
          </p:cNvSpPr>
          <p:nvPr/>
        </p:nvSpPr>
        <p:spPr bwMode="auto">
          <a:xfrm>
            <a:off x="239713" y="4094072"/>
            <a:ext cx="4510087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委員會網站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提供甄選總成績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9" name="Text Box 30"/>
          <p:cNvSpPr txBox="1">
            <a:spLocks noChangeArrowheads="1"/>
          </p:cNvSpPr>
          <p:nvPr/>
        </p:nvSpPr>
        <p:spPr bwMode="auto">
          <a:xfrm>
            <a:off x="239713" y="5691512"/>
            <a:ext cx="4510087" cy="395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就讀志願序統一分發放榜</a:t>
            </a: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239713" y="908720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登錄基本資料及繳交報名資格文件</a:t>
            </a:r>
          </a:p>
        </p:txBody>
      </p:sp>
      <p:sp>
        <p:nvSpPr>
          <p:cNvPr id="111" name="Text Box 16"/>
          <p:cNvSpPr txBox="1">
            <a:spLocks noChangeArrowheads="1"/>
          </p:cNvSpPr>
          <p:nvPr/>
        </p:nvSpPr>
        <p:spPr bwMode="auto">
          <a:xfrm>
            <a:off x="4716016" y="964282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107.4.25(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)~107.5.9(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郵戳為憑</a:t>
            </a:r>
          </a:p>
        </p:txBody>
      </p:sp>
      <p:sp>
        <p:nvSpPr>
          <p:cNvPr id="112" name="Text Box 19"/>
          <p:cNvSpPr txBox="1">
            <a:spLocks noChangeArrowheads="1"/>
          </p:cNvSpPr>
          <p:nvPr/>
        </p:nvSpPr>
        <p:spPr bwMode="auto">
          <a:xfrm>
            <a:off x="4716016" y="2521527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107.5.25(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五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)10:00~107.6.1(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五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)17:00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113" name="Text Box 20"/>
          <p:cNvSpPr txBox="1">
            <a:spLocks noChangeArrowheads="1"/>
          </p:cNvSpPr>
          <p:nvPr/>
        </p:nvSpPr>
        <p:spPr bwMode="auto">
          <a:xfrm>
            <a:off x="4718581" y="4044472"/>
            <a:ext cx="4349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dist">
              <a:defRPr sz="140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defRPr>
            </a:lvl1pPr>
          </a:lstStyle>
          <a:p>
            <a:pPr algn="l"/>
            <a:r>
              <a:rPr lang="zh-TW" altLang="en-US" dirty="0"/>
              <a:t>開放時間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107.6.19(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en-US" altLang="zh-TW" dirty="0" smtClean="0">
                <a:solidFill>
                  <a:srgbClr val="000000"/>
                </a:solidFill>
              </a:rPr>
              <a:t>10:00</a:t>
            </a:r>
            <a:r>
              <a:rPr lang="zh-TW" altLang="en-US" dirty="0" smtClean="0">
                <a:solidFill>
                  <a:srgbClr val="000000"/>
                </a:solidFill>
              </a:rPr>
              <a:t>起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algn="l"/>
            <a:r>
              <a:rPr lang="en-US" altLang="zh-TW" dirty="0" smtClean="0">
                <a:solidFill>
                  <a:srgbClr val="000000"/>
                </a:solidFill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</a:rPr>
              <a:t>依各校系科組學程所訂公告時間辦理）</a:t>
            </a:r>
            <a:endParaRPr lang="en-US" altLang="zh-TW" dirty="0"/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4718579" y="4561964"/>
            <a:ext cx="4349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dist">
              <a:defRPr sz="140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defRPr>
            </a:lvl1pPr>
          </a:lstStyle>
          <a:p>
            <a:pPr algn="l"/>
            <a:r>
              <a:rPr lang="zh-TW" altLang="en-US" dirty="0"/>
              <a:t>開放時間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107.6.22(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en-US" altLang="zh-TW" dirty="0" smtClean="0">
                <a:solidFill>
                  <a:srgbClr val="000000"/>
                </a:solidFill>
              </a:rPr>
              <a:t>10:00</a:t>
            </a:r>
            <a:r>
              <a:rPr lang="zh-TW" altLang="en-US" dirty="0" smtClean="0">
                <a:solidFill>
                  <a:srgbClr val="000000"/>
                </a:solidFill>
              </a:rPr>
              <a:t>起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algn="l"/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依各校系科組學程</a:t>
            </a:r>
            <a:r>
              <a:rPr lang="zh-TW" altLang="en-US" dirty="0" smtClean="0">
                <a:solidFill>
                  <a:srgbClr val="000000"/>
                </a:solidFill>
              </a:rPr>
              <a:t>所</a:t>
            </a:r>
            <a:r>
              <a:rPr lang="zh-TW" altLang="en-US" dirty="0">
                <a:solidFill>
                  <a:srgbClr val="000000"/>
                </a:solidFill>
              </a:rPr>
              <a:t>訂公告時間辦理</a:t>
            </a:r>
            <a:r>
              <a:rPr lang="zh-TW" altLang="en-US" dirty="0" smtClean="0">
                <a:solidFill>
                  <a:srgbClr val="000000"/>
                </a:solidFill>
              </a:rPr>
              <a:t>）</a:t>
            </a:r>
            <a:endParaRPr lang="en-US" altLang="zh-TW" dirty="0"/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4716016" y="5233142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107.7.4(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)10:00~107.7.7 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六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17:00</a:t>
            </a:r>
          </a:p>
        </p:txBody>
      </p:sp>
      <p:sp>
        <p:nvSpPr>
          <p:cNvPr id="116" name="Text Box 19"/>
          <p:cNvSpPr txBox="1">
            <a:spLocks noChangeArrowheads="1"/>
          </p:cNvSpPr>
          <p:nvPr/>
        </p:nvSpPr>
        <p:spPr bwMode="auto">
          <a:xfrm>
            <a:off x="4716016" y="1997770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公告時間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107.5.23(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cxnSp>
        <p:nvCxnSpPr>
          <p:cNvPr id="117" name="肘形接點 116"/>
          <p:cNvCxnSpPr>
            <a:stCxn id="110" idx="2"/>
            <a:endCxn id="131" idx="0"/>
          </p:cNvCxnSpPr>
          <p:nvPr/>
        </p:nvCxnSpPr>
        <p:spPr>
          <a:xfrm rot="5400000">
            <a:off x="2426955" y="137180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肘形接點 117"/>
          <p:cNvCxnSpPr>
            <a:stCxn id="104" idx="2"/>
            <a:endCxn id="105" idx="0"/>
          </p:cNvCxnSpPr>
          <p:nvPr/>
        </p:nvCxnSpPr>
        <p:spPr>
          <a:xfrm rot="5400000">
            <a:off x="2426955" y="2433593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肘形接點 118"/>
          <p:cNvCxnSpPr>
            <a:stCxn id="105" idx="2"/>
            <a:endCxn id="106" idx="0"/>
          </p:cNvCxnSpPr>
          <p:nvPr/>
        </p:nvCxnSpPr>
        <p:spPr>
          <a:xfrm rot="5400000">
            <a:off x="2426955" y="2964485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肘形接點 119"/>
          <p:cNvCxnSpPr>
            <a:stCxn id="106" idx="2"/>
            <a:endCxn id="107" idx="0"/>
          </p:cNvCxnSpPr>
          <p:nvPr/>
        </p:nvCxnSpPr>
        <p:spPr>
          <a:xfrm rot="5400000">
            <a:off x="2426955" y="3495377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肘形接點 120"/>
          <p:cNvCxnSpPr>
            <a:stCxn id="107" idx="2"/>
            <a:endCxn id="108" idx="0"/>
          </p:cNvCxnSpPr>
          <p:nvPr/>
        </p:nvCxnSpPr>
        <p:spPr>
          <a:xfrm rot="5400000">
            <a:off x="2426955" y="402626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肘形接點 121"/>
          <p:cNvCxnSpPr>
            <a:stCxn id="108" idx="2"/>
            <a:endCxn id="102" idx="0"/>
          </p:cNvCxnSpPr>
          <p:nvPr/>
        </p:nvCxnSpPr>
        <p:spPr>
          <a:xfrm rot="5400000">
            <a:off x="2426955" y="455874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肘形接點 122"/>
          <p:cNvCxnSpPr>
            <a:stCxn id="102" idx="2"/>
            <a:endCxn id="103" idx="0"/>
          </p:cNvCxnSpPr>
          <p:nvPr/>
        </p:nvCxnSpPr>
        <p:spPr>
          <a:xfrm rot="5400000">
            <a:off x="2426955" y="509122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肘形接點 123"/>
          <p:cNvCxnSpPr>
            <a:stCxn id="103" idx="2"/>
            <a:endCxn id="109" idx="0"/>
          </p:cNvCxnSpPr>
          <p:nvPr/>
        </p:nvCxnSpPr>
        <p:spPr>
          <a:xfrm rot="5400000">
            <a:off x="2426955" y="562370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4716016" y="3059554"/>
            <a:ext cx="251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107.6.5(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6" name="Text Box 19"/>
          <p:cNvSpPr txBox="1">
            <a:spLocks noChangeArrowheads="1"/>
          </p:cNvSpPr>
          <p:nvPr/>
        </p:nvSpPr>
        <p:spPr bwMode="auto">
          <a:xfrm>
            <a:off x="4716016" y="3608673"/>
            <a:ext cx="4493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開放時間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：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107.6.5(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二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)10:00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起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~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各校所訂截止日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cs typeface="華康楷書體W3" pitchFamily="65" charset="-120"/>
              </a:rPr>
              <a:t>24:00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  <a:cs typeface="華康楷書體W3" pitchFamily="65" charset="-120"/>
            </a:endParaRPr>
          </a:p>
        </p:txBody>
      </p:sp>
      <p:sp>
        <p:nvSpPr>
          <p:cNvPr id="127" name="Text Box 21"/>
          <p:cNvSpPr txBox="1">
            <a:spLocks noChangeArrowheads="1"/>
          </p:cNvSpPr>
          <p:nvPr/>
        </p:nvSpPr>
        <p:spPr bwMode="auto">
          <a:xfrm>
            <a:off x="4716016" y="5717381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107.7.11(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10:00</a:t>
            </a:r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239713" y="6222404"/>
            <a:ext cx="4510087" cy="395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就讀志願序統一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分發報到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9" name="Text Box 21"/>
          <p:cNvSpPr txBox="1">
            <a:spLocks noChangeArrowheads="1"/>
          </p:cNvSpPr>
          <p:nvPr/>
        </p:nvSpPr>
        <p:spPr bwMode="auto">
          <a:xfrm>
            <a:off x="4821012" y="6186632"/>
            <a:ext cx="32960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107.7.17(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)12:00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  <a:p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依各校系科組學程所訂公告時間辦理）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0" name="直線單箭頭接點 129"/>
          <p:cNvCxnSpPr>
            <a:stCxn id="109" idx="2"/>
            <a:endCxn id="128" idx="0"/>
          </p:cNvCxnSpPr>
          <p:nvPr/>
        </p:nvCxnSpPr>
        <p:spPr>
          <a:xfrm>
            <a:off x="2494757" y="6086800"/>
            <a:ext cx="0" cy="1356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32"/>
          <p:cNvSpPr txBox="1">
            <a:spLocks noChangeArrowheads="1"/>
          </p:cNvSpPr>
          <p:nvPr/>
        </p:nvSpPr>
        <p:spPr bwMode="auto">
          <a:xfrm>
            <a:off x="239713" y="1439612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應屆生確認在校學業成績證明文件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2" name="Text Box 16"/>
          <p:cNvSpPr txBox="1">
            <a:spLocks noChangeArrowheads="1"/>
          </p:cNvSpPr>
          <p:nvPr/>
        </p:nvSpPr>
        <p:spPr bwMode="auto">
          <a:xfrm>
            <a:off x="4716016" y="1450688"/>
            <a:ext cx="3506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107.5.10(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)~107.5.17(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cxnSp>
        <p:nvCxnSpPr>
          <p:cNvPr id="133" name="直線單箭頭接點 132"/>
          <p:cNvCxnSpPr>
            <a:stCxn id="131" idx="2"/>
            <a:endCxn id="104" idx="0"/>
          </p:cNvCxnSpPr>
          <p:nvPr/>
        </p:nvCxnSpPr>
        <p:spPr>
          <a:xfrm>
            <a:off x="2494757" y="1834899"/>
            <a:ext cx="0" cy="1356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71351"/>
            <a:ext cx="8579296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Aft>
                <a:spcPts val="600"/>
              </a:spcAft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甄選入學招生</a:t>
            </a:r>
          </a:p>
          <a:p>
            <a:pPr algn="ctr"/>
            <a:r>
              <a:rPr lang="zh-TW" altLang="en-US" sz="36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第二階段報名（含備審資料上傳）系統</a:t>
            </a:r>
            <a:endParaRPr lang="zh-TW" altLang="en-US" sz="36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lnSpc>
                <a:spcPct val="130000"/>
              </a:lnSpc>
              <a:buClr>
                <a:srgbClr val="000000"/>
              </a:buClr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系統開放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107/6/5 10:00 ~ 107/6/14 24:00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止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lnSpc>
                <a:spcPct val="130000"/>
              </a:lnSpc>
              <a:buClr>
                <a:srgbClr val="000000"/>
              </a:buClr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作業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期間為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小時開放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上傳截止日依「各校系科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、學程甄選辦法」之「備審資料上傳暨繳費截止日期」辦理。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第二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階段備審資料採取「備審資料審查電子化作業」，所需審查資料一概以網路上傳方式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繳交。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581128"/>
            <a:ext cx="3371181" cy="244827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32959" y="4797152"/>
            <a:ext cx="2466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考生</a:t>
            </a:r>
            <a:endParaRPr lang="en-US" altLang="zh-TW" sz="4400" b="1" dirty="0" smtClean="0">
              <a:solidFill>
                <a:srgbClr val="66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自行操作</a:t>
            </a:r>
            <a:endParaRPr lang="zh-TW" altLang="en-US" sz="4400" b="1" dirty="0">
              <a:solidFill>
                <a:srgbClr val="66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90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24931" y="180043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endParaRPr kumimoji="1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5" y="836712"/>
            <a:ext cx="9036496" cy="554461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lain"/>
              <a:tabLst>
                <a:tab pos="462280" algn="l"/>
              </a:tabLst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網路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上傳備審資料系統於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107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10:00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起，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業期間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24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小時開放。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備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審資料上傳暨繳費截止日期由各校系科組學程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訂，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考生務必詳閱「各校系科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、學程甄選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法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」。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系統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24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00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準時關閉，此時正進行上傳中之備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審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將無法完成上傳，請考生特別注意，務必預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備審資料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上傳時間。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須於</a:t>
            </a:r>
            <a:r>
              <a:rPr lang="zh-TW" altLang="zh-TW" sz="2800" b="1" u="sng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該校系繳交審查資料截止日前</a:t>
            </a:r>
            <a:r>
              <a:rPr lang="zh-TW" altLang="zh-TW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，完成該</a:t>
            </a:r>
            <a:r>
              <a:rPr lang="zh-TW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系</a:t>
            </a:r>
            <a:r>
              <a:rPr lang="zh-TW" altLang="zh-TW" sz="2800" b="1" u="sng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審查資料</a:t>
            </a:r>
            <a:r>
              <a:rPr lang="zh-TW" altLang="zh-TW" sz="2800" b="1" u="sng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上傳作業並完成確認</a:t>
            </a:r>
            <a:r>
              <a:rPr lang="zh-TW" altLang="zh-TW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，若逾該校系</a:t>
            </a:r>
            <a:r>
              <a:rPr lang="zh-TW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繳交</a:t>
            </a:r>
            <a:endParaRPr lang="en-US" altLang="zh-TW" sz="28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截止日，本</a:t>
            </a:r>
            <a:r>
              <a:rPr lang="zh-TW" altLang="zh-TW" sz="28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系統即關閉該校系之審查資料上傳功能</a:t>
            </a:r>
            <a:r>
              <a:rPr lang="zh-TW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800" kern="100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07505" y="332656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kumimoji="1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續</a:t>
            </a:r>
            <a:r>
              <a:rPr kumimoji="1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endParaRPr kumimoji="1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5" y="1268760"/>
            <a:ext cx="9036496" cy="4392488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二、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第二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階段報名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系統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包含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「選擇報名校系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科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、學程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」、「在校學業成績證明」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證照或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得獎加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分」、「備審資料」及「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462280" algn="l"/>
              </a:tabLst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二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階段指定項目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甄試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繳費證明」等項作業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32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三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校學業成績證明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(PDF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，考生若為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應屆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畢業生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統一由其所屬學校上傳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至委員會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32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07504" y="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kumimoji="1" lang="zh-TW" alt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5" y="548680"/>
            <a:ext cx="9036496" cy="6120680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四、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證照或得獎加分」為「依加分標準」之系科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程，考生須將證照或得獎加分證明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(PDF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檔案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網路上傳。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※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若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持有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種以上符合本簡章所訂「甄選群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類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別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技藝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技競賽優勝及技術士職種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類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別對照表」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加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分優待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採認之技藝技能競賽優勝得獎證明或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技術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士證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者，應</a:t>
            </a:r>
            <a:r>
              <a:rPr lang="zh-TW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自行選擇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項對加分最有利之證件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作為加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分依據。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※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未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依規定期限及方式完成網路上傳者，不予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計分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，考生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不得異議。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※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無持有可採認證照或得獎加分證明者，可免上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傳</a:t>
            </a:r>
            <a:endParaRPr lang="zh-TW" altLang="zh-TW" sz="30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9512" y="34731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lang="zh-TW" altLang="en-US" sz="4000" b="1" kern="0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8892480" cy="43924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五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依所報名之校系科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、學程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要求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準備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「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備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審資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料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分項製作成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u="sng" dirty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PDF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格式檔案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並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逐一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上傳，</a:t>
            </a:r>
            <a:r>
              <a:rPr lang="zh-TW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單一項目之檔案大小以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5 MB 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為</a:t>
            </a:r>
            <a:endParaRPr lang="en-US" altLang="zh-TW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原則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，且各項</a:t>
            </a:r>
            <a:r>
              <a:rPr lang="zh-TW" altLang="zh-TW" sz="3200" b="1" u="sng" dirty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檔案不得壓縮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，每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校系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程所有備審資料項目之檔案大小總和，以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MB 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為限。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	</a:t>
            </a:r>
            <a:br>
              <a:rPr lang="en-US" altLang="zh-TW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endParaRPr lang="zh-TW" altLang="zh-TW" sz="32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07504" y="131291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lang="zh-TW" altLang="en-US" sz="4000" b="1" kern="0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5" y="731837"/>
            <a:ext cx="9036496" cy="572149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※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因受限所有上傳檔案大小總和限制而無法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全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部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上傳時，請慎重選擇上傳選繳項目。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※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部分校系科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、學程針對備審資料項目，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另訂以郵寄方式或其他方式繳交者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，考生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除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應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以網路上傳繳交外，應依其規定方式另行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交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※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製作審查資料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PDF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檔時，資料內容請使用文字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或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靜態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圖形方式顯示，</a:t>
            </a:r>
            <a:r>
              <a:rPr lang="zh-TW" altLang="zh-TW" sz="3200" u="sng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不得加入影音或其他</a:t>
            </a:r>
            <a:r>
              <a:rPr lang="zh-TW" altLang="zh-TW" sz="3200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特殊</a:t>
            </a:r>
            <a:endParaRPr lang="en-US" altLang="zh-TW" sz="3200" u="sng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200" u="sng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功能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如附件、連結或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Flash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，若因此致上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傳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檔案無法完整呈現，考生應自行負責。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0" y="116632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lang="zh-TW" altLang="en-US" sz="4000" b="1" kern="0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803845"/>
            <a:ext cx="9036496" cy="5289451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六、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進行第二階段指定項目甄試審查資料上傳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前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</a:t>
            </a:r>
            <a:endParaRPr lang="en-US" altLang="zh-TW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先決定是否欲參加該校系之第二階段指定</a:t>
            </a:r>
            <a:r>
              <a:rPr lang="zh-TW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項目</a:t>
            </a:r>
            <a:endParaRPr lang="en-US" altLang="zh-TW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甄試</a:t>
            </a:r>
            <a:r>
              <a:rPr lang="zh-TW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欲參加者，再進行審查資料上傳作業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未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完成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二階甄試繳費者，視同放棄甄試資格）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七、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網路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上傳備審資料於「確認」前皆可重複上傳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網路上傳備審資料「確認」作業後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，委員會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作業系統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會將考生備審資料項目前加入書籤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封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面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，並將所有備審資料項目合併為一個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PDF 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須於確認前，進行「檔案合併」並「檢視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」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合併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後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PDF 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檔是否完整。</a:t>
            </a:r>
            <a:endParaRPr lang="zh-TW" altLang="zh-TW" sz="30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zh-TW" altLang="zh-TW" sz="30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zh-TW" altLang="zh-TW" sz="30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5" y="875853"/>
            <a:ext cx="9036496" cy="550547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AutoNum type="ea1ChtPlain" startAt="8"/>
              <a:tabLst>
                <a:tab pos="462280" algn="l"/>
              </a:tabLst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僅上傳備審資料而未「確認」時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，委員會逕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於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繳交截止日後，將已上傳之備審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整合為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一個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PDF 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檔並轉送各甄選學校。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　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得否參加第二階段指定項目甄試，依所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報名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甄選</a:t>
            </a:r>
            <a:r>
              <a:rPr lang="zh-TW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學校規定辦理，考生不得異議。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3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　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前述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未確認之審查資料中，若僅有高中</a:t>
            </a:r>
            <a:r>
              <a:rPr lang="en-US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職</a:t>
            </a:r>
            <a:r>
              <a:rPr lang="en-US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校</a:t>
            </a:r>
            <a:endParaRPr lang="en-US" altLang="zh-TW" sz="3000" b="1" dirty="0" smtClean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成績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證明，且該成績證明係由考生所屬高中</a:t>
            </a:r>
            <a:r>
              <a:rPr lang="en-US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職</a:t>
            </a:r>
            <a:r>
              <a:rPr lang="en-US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學校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上傳者，一律視同「考生未曾上傳審查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資</a:t>
            </a:r>
            <a:endParaRPr lang="en-US" altLang="zh-TW" sz="3000" b="1" dirty="0" smtClean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料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」，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亦即委員會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將不會把此份資料送至各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甄選</a:t>
            </a:r>
            <a:endParaRPr lang="en-US" altLang="zh-TW" sz="3000" b="1" dirty="0" smtClean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學校</a:t>
            </a:r>
            <a:r>
              <a:rPr lang="zh-TW" altLang="zh-TW" sz="3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3000" b="1" kern="100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zh-TW" altLang="zh-TW" sz="30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zh-TW" altLang="zh-TW" sz="30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0" y="203299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lang="zh-TW" alt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1675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78904" y="260350"/>
            <a:ext cx="8229600" cy="633413"/>
          </a:xfrm>
        </p:spPr>
        <p:txBody>
          <a:bodyPr/>
          <a:lstStyle/>
          <a:p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學年度重要變革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五角星形 11"/>
          <p:cNvSpPr/>
          <p:nvPr/>
        </p:nvSpPr>
        <p:spPr>
          <a:xfrm>
            <a:off x="107504" y="260350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5977136" y="252358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50300" cy="4856609"/>
          </a:xfrm>
          <a:noFill/>
        </p:spPr>
        <p:txBody>
          <a:bodyPr/>
          <a:lstStyle/>
          <a:p>
            <a:pPr marL="457200" lvl="0" indent="-45720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Font typeface="+mj-ea"/>
              <a:buAutoNum type="ea1ChtPeriod"/>
              <a:defRPr/>
            </a:pP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學年度起</a:t>
            </a:r>
            <a:r>
              <a:rPr lang="zh-TW" altLang="zh-TW" sz="36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所有招生群</a:t>
            </a:r>
            <a:r>
              <a:rPr lang="en-US" altLang="zh-TW" sz="36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en-US" altLang="zh-TW" sz="36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36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報名考生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之第二階段備審資料一概以</a:t>
            </a:r>
            <a:r>
              <a:rPr lang="zh-TW" altLang="zh-TW" sz="36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網路上傳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方式繳交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；部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分校系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學程針對備審資料項目，另訂以郵寄或其他方式繳交者，考生應依其規定另行繳交，請詳閱本委員會網站「簡章下載暨資料查詢系統」之「各校系科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、學程甄選辦法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kern="1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endParaRPr lang="zh-TW" altLang="zh-TW" sz="2000" kern="1200" spc="-10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2121099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九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、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傳備審資料一經確認後，即不得以任何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理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由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要求修改，請</a:t>
            </a:r>
            <a:r>
              <a:rPr lang="zh-TW" altLang="en-US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考生務必審慎檢視上傳之</a:t>
            </a:r>
            <a:r>
              <a:rPr lang="zh-TW" altLang="en-US" sz="32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資</a:t>
            </a:r>
            <a:endParaRPr lang="en-US" altLang="zh-TW" sz="3200" b="1" dirty="0" smtClean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62280" algn="l"/>
              </a:tabLst>
            </a:pPr>
            <a:r>
              <a:rPr lang="zh-TW" altLang="en-US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料</a:t>
            </a:r>
            <a:r>
              <a:rPr lang="zh-TW" altLang="en-US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後再行確認</a:t>
            </a:r>
            <a:r>
              <a:rPr lang="zh-TW" altLang="en-US" sz="32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b="1" dirty="0" smtClean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62280" algn="l"/>
              </a:tabLst>
            </a:pPr>
            <a:endParaRPr lang="zh-TW" altLang="en-US" sz="32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zh-TW" altLang="zh-TW" sz="32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zh-TW" altLang="zh-TW" sz="32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85750" y="85967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lang="zh-TW" alt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8262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2121099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十</a:t>
            </a: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新細明體" panose="02020500000000000000" pitchFamily="18" charset="-120"/>
              </a:rPr>
              <a:t>、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有關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第二階段指定項目甄試繳費方式，考生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依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委員會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網站「第二階段報名系統」產生之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繳費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單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至金融機構，以</a:t>
            </a:r>
            <a:r>
              <a:rPr lang="zh-TW" altLang="zh-TW" sz="3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郵政劃撥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方式直接匯款至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所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報名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甄選學校完成繳費，請將</a:t>
            </a:r>
            <a:r>
              <a:rPr lang="zh-TW" altLang="zh-TW" sz="3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繳費證明製成</a:t>
            </a:r>
            <a:r>
              <a:rPr lang="zh-TW" altLang="zh-TW" sz="3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影</a:t>
            </a:r>
            <a:endParaRPr lang="en-US" altLang="zh-TW" sz="31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　</a:t>
            </a:r>
            <a:r>
              <a:rPr lang="zh-TW" altLang="zh-TW" sz="3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像</a:t>
            </a:r>
            <a:r>
              <a:rPr lang="zh-TW" altLang="zh-TW" sz="3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(PDF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，依「各校系科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、學程甄選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法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」之「備審資料上傳暨繳費截止日期」，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以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網路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上傳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至委員會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網站「第二階段報名系統」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各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校系科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、學程上傳截止日當日系統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開放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傳繳費證明僅至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24:00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止，請考生特別注意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endParaRPr lang="en-US" altLang="zh-TW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r>
              <a:rPr lang="zh-TW" altLang="en-US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1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</a:t>
            </a:r>
            <a:r>
              <a:rPr lang="zh-TW" altLang="zh-TW" sz="3100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繳費證明正本由考生留存以備查驗。</a:t>
            </a:r>
            <a:endParaRPr lang="zh-TW" altLang="zh-TW" sz="31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462280" algn="l"/>
              </a:tabLst>
            </a:pPr>
            <a:endParaRPr lang="zh-TW" altLang="en-US" sz="3100" b="1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zh-TW" altLang="zh-TW" sz="31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zh-TW" altLang="zh-TW" sz="3100" b="1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0" y="203299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重要事項說明</a:t>
            </a:r>
            <a:r>
              <a:rPr lang="en-US" altLang="zh-TW" sz="4000" b="1" kern="0" dirty="0">
                <a:solidFill>
                  <a:srgbClr val="3333FF"/>
                </a:solidFill>
              </a:rPr>
              <a:t>(</a:t>
            </a:r>
            <a:r>
              <a:rPr lang="zh-TW" altLang="en-US" sz="4000" b="1" kern="0" dirty="0">
                <a:solidFill>
                  <a:srgbClr val="3333FF"/>
                </a:solidFill>
              </a:rPr>
              <a:t>續</a:t>
            </a:r>
            <a:r>
              <a:rPr lang="en-US" altLang="zh-TW" sz="4000" b="1" kern="0" dirty="0" smtClean="0">
                <a:solidFill>
                  <a:srgbClr val="3333FF"/>
                </a:solidFill>
              </a:rPr>
              <a:t>)</a:t>
            </a:r>
            <a:endParaRPr lang="zh-TW" alt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38108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196752"/>
            <a:ext cx="8892563" cy="544053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27005" t="25948" r="24911" b="56074"/>
          <a:stretch/>
        </p:blipFill>
        <p:spPr>
          <a:xfrm>
            <a:off x="4283968" y="2924944"/>
            <a:ext cx="4451321" cy="1193137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4925" y="260350"/>
            <a:ext cx="8784976" cy="604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登入頁</a:t>
            </a:r>
            <a:endParaRPr kumimoji="0"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705813" y="4576568"/>
            <a:ext cx="3278038" cy="14018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瀏覽器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的無痕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7944" y="1412776"/>
            <a:ext cx="1282989" cy="3906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10800000" flipH="1" flipV="1">
            <a:off x="4191378" y="1821739"/>
            <a:ext cx="4533143" cy="719137"/>
          </a:xfrm>
          <a:prstGeom prst="wedgeRoundRectCallout">
            <a:avLst>
              <a:gd name="adj1" fmla="val -19981"/>
              <a:gd name="adj2" fmla="val 123390"/>
              <a:gd name="adj3" fmla="val 16667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buClr>
                <a:schemeClr val="accent1"/>
              </a:buClr>
            </a:pPr>
            <a:r>
              <a:rPr kumimoji="0"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第一階段報名皆未通過</a:t>
            </a:r>
            <a:endParaRPr kumimoji="0" lang="zh-TW" altLang="en-US" sz="32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1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168"/>
            <a:ext cx="9144000" cy="5848156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35496" y="260350"/>
            <a:ext cx="9577064" cy="604818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修改通行碼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8064" y="2132856"/>
            <a:ext cx="720080" cy="141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43808" y="2153274"/>
            <a:ext cx="410135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1" name="Freeform 2"/>
          <p:cNvSpPr>
            <a:spLocks/>
          </p:cNvSpPr>
          <p:nvPr/>
        </p:nvSpPr>
        <p:spPr bwMode="gray">
          <a:xfrm>
            <a:off x="3761129" y="4047004"/>
            <a:ext cx="435613" cy="408980"/>
          </a:xfrm>
          <a:custGeom>
            <a:avLst/>
            <a:gdLst/>
            <a:ahLst/>
            <a:cxnLst>
              <a:cxn ang="0">
                <a:pos x="0" y="1406"/>
              </a:cxn>
              <a:cxn ang="0">
                <a:pos x="476" y="933"/>
              </a:cxn>
              <a:cxn ang="0">
                <a:pos x="622" y="1207"/>
              </a:cxn>
              <a:cxn ang="0">
                <a:pos x="817" y="1542"/>
              </a:cxn>
              <a:cxn ang="0">
                <a:pos x="2041" y="0"/>
              </a:cxn>
              <a:cxn ang="0">
                <a:pos x="2404" y="317"/>
              </a:cxn>
              <a:cxn ang="0">
                <a:pos x="2121" y="503"/>
              </a:cxn>
              <a:cxn ang="0">
                <a:pos x="1929" y="686"/>
              </a:cxn>
              <a:cxn ang="0">
                <a:pos x="1633" y="997"/>
              </a:cxn>
              <a:cxn ang="0">
                <a:pos x="1180" y="1542"/>
              </a:cxn>
              <a:cxn ang="0">
                <a:pos x="860" y="1966"/>
              </a:cxn>
              <a:cxn ang="0">
                <a:pos x="726" y="2222"/>
              </a:cxn>
              <a:cxn ang="0">
                <a:pos x="412" y="1847"/>
              </a:cxn>
              <a:cxn ang="0">
                <a:pos x="174" y="1573"/>
              </a:cxn>
              <a:cxn ang="0">
                <a:pos x="0" y="1406"/>
              </a:cxn>
            </a:cxnLst>
            <a:rect l="0" t="0" r="r" b="b"/>
            <a:pathLst>
              <a:path w="2404" h="2222">
                <a:moveTo>
                  <a:pt x="0" y="1406"/>
                </a:moveTo>
                <a:lnTo>
                  <a:pt x="476" y="933"/>
                </a:lnTo>
                <a:lnTo>
                  <a:pt x="622" y="1207"/>
                </a:lnTo>
                <a:lnTo>
                  <a:pt x="817" y="1542"/>
                </a:lnTo>
                <a:lnTo>
                  <a:pt x="2041" y="0"/>
                </a:lnTo>
                <a:lnTo>
                  <a:pt x="2404" y="317"/>
                </a:lnTo>
                <a:lnTo>
                  <a:pt x="2121" y="503"/>
                </a:lnTo>
                <a:cubicBezTo>
                  <a:pt x="2042" y="564"/>
                  <a:pt x="2010" y="604"/>
                  <a:pt x="1929" y="686"/>
                </a:cubicBezTo>
                <a:cubicBezTo>
                  <a:pt x="1848" y="768"/>
                  <a:pt x="1758" y="854"/>
                  <a:pt x="1633" y="997"/>
                </a:cubicBezTo>
                <a:cubicBezTo>
                  <a:pt x="1508" y="1140"/>
                  <a:pt x="1309" y="1380"/>
                  <a:pt x="1180" y="1542"/>
                </a:cubicBezTo>
                <a:cubicBezTo>
                  <a:pt x="1051" y="1704"/>
                  <a:pt x="936" y="1853"/>
                  <a:pt x="860" y="1966"/>
                </a:cubicBezTo>
                <a:lnTo>
                  <a:pt x="726" y="2222"/>
                </a:lnTo>
                <a:lnTo>
                  <a:pt x="412" y="1847"/>
                </a:lnTo>
                <a:cubicBezTo>
                  <a:pt x="320" y="1739"/>
                  <a:pt x="243" y="1646"/>
                  <a:pt x="174" y="1573"/>
                </a:cubicBezTo>
                <a:lnTo>
                  <a:pt x="0" y="1406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0222" y="4251494"/>
            <a:ext cx="280831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通行碼僅能修改</a:t>
            </a:r>
            <a:r>
              <a:rPr kumimoji="0" lang="en-US" altLang="zh-TW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kumimoji="0" lang="en-US" altLang="zh-TW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依系統導引完成確認後</a:t>
            </a:r>
            <a:endParaRPr kumimoji="0" lang="en-US" altLang="zh-TW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才可進行下一步驟操作</a:t>
            </a:r>
            <a:endParaRPr kumimoji="0" lang="en-US" altLang="zh-TW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944" y="1196752"/>
            <a:ext cx="1206789" cy="39498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181132" y="5730086"/>
            <a:ext cx="1886812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6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4744"/>
            <a:ext cx="9018545" cy="5944202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33981" y="280078"/>
            <a:ext cx="5915025" cy="604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繼續使用本系統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endParaRPr kumimoji="1"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35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5196" y="3576243"/>
            <a:ext cx="2394954" cy="1243969"/>
          </a:xfrm>
          <a:prstGeom prst="rect">
            <a:avLst/>
          </a:prstGeom>
          <a:solidFill>
            <a:srgbClr val="66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確認修改通行碼後</a:t>
            </a:r>
            <a:endParaRPr kumimoji="0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列印或儲存通行碼</a:t>
            </a:r>
            <a:endParaRPr kumimoji="0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才可繼續使用本系統</a:t>
            </a:r>
            <a:endParaRPr kumimoji="0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0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考生務必儲存備查</a:t>
            </a:r>
            <a:r>
              <a:rPr kumimoji="0"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89646" y="1861432"/>
            <a:ext cx="598558" cy="144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37913" y="2408645"/>
            <a:ext cx="410135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66427"/>
            <a:ext cx="3654457" cy="196837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098513" y="2408645"/>
            <a:ext cx="735020" cy="105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7944" y="1412776"/>
            <a:ext cx="1172923" cy="43295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548339" y="6026150"/>
            <a:ext cx="1886812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0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124"/>
            <a:ext cx="9144000" cy="4181751"/>
          </a:xfrm>
          <a:prstGeom prst="rect">
            <a:avLst/>
          </a:prstGeom>
        </p:spPr>
      </p:pic>
      <p:sp>
        <p:nvSpPr>
          <p:cNvPr id="27" name="標題 1"/>
          <p:cNvSpPr txBox="1">
            <a:spLocks/>
          </p:cNvSpPr>
          <p:nvPr/>
        </p:nvSpPr>
        <p:spPr>
          <a:xfrm>
            <a:off x="0" y="260350"/>
            <a:ext cx="9625581" cy="604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甄選入學招生第二階段報名系統</a:t>
            </a:r>
            <a:r>
              <a:rPr kumimoji="0"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選填第二階段報名校系科（組）學程</a:t>
            </a:r>
            <a:endParaRPr kumimoji="1"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39952" y="1628800"/>
            <a:ext cx="1168648" cy="4202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Freeform 2"/>
          <p:cNvSpPr>
            <a:spLocks/>
          </p:cNvSpPr>
          <p:nvPr/>
        </p:nvSpPr>
        <p:spPr bwMode="gray">
          <a:xfrm>
            <a:off x="3779912" y="4005064"/>
            <a:ext cx="435613" cy="408980"/>
          </a:xfrm>
          <a:custGeom>
            <a:avLst/>
            <a:gdLst/>
            <a:ahLst/>
            <a:cxnLst>
              <a:cxn ang="0">
                <a:pos x="0" y="1406"/>
              </a:cxn>
              <a:cxn ang="0">
                <a:pos x="476" y="933"/>
              </a:cxn>
              <a:cxn ang="0">
                <a:pos x="622" y="1207"/>
              </a:cxn>
              <a:cxn ang="0">
                <a:pos x="817" y="1542"/>
              </a:cxn>
              <a:cxn ang="0">
                <a:pos x="2041" y="0"/>
              </a:cxn>
              <a:cxn ang="0">
                <a:pos x="2404" y="317"/>
              </a:cxn>
              <a:cxn ang="0">
                <a:pos x="2121" y="503"/>
              </a:cxn>
              <a:cxn ang="0">
                <a:pos x="1929" y="686"/>
              </a:cxn>
              <a:cxn ang="0">
                <a:pos x="1633" y="997"/>
              </a:cxn>
              <a:cxn ang="0">
                <a:pos x="1180" y="1542"/>
              </a:cxn>
              <a:cxn ang="0">
                <a:pos x="860" y="1966"/>
              </a:cxn>
              <a:cxn ang="0">
                <a:pos x="726" y="2222"/>
              </a:cxn>
              <a:cxn ang="0">
                <a:pos x="412" y="1847"/>
              </a:cxn>
              <a:cxn ang="0">
                <a:pos x="174" y="1573"/>
              </a:cxn>
              <a:cxn ang="0">
                <a:pos x="0" y="1406"/>
              </a:cxn>
            </a:cxnLst>
            <a:rect l="0" t="0" r="r" b="b"/>
            <a:pathLst>
              <a:path w="2404" h="2222">
                <a:moveTo>
                  <a:pt x="0" y="1406"/>
                </a:moveTo>
                <a:lnTo>
                  <a:pt x="476" y="933"/>
                </a:lnTo>
                <a:lnTo>
                  <a:pt x="622" y="1207"/>
                </a:lnTo>
                <a:lnTo>
                  <a:pt x="817" y="1542"/>
                </a:lnTo>
                <a:lnTo>
                  <a:pt x="2041" y="0"/>
                </a:lnTo>
                <a:lnTo>
                  <a:pt x="2404" y="317"/>
                </a:lnTo>
                <a:lnTo>
                  <a:pt x="2121" y="503"/>
                </a:lnTo>
                <a:cubicBezTo>
                  <a:pt x="2042" y="564"/>
                  <a:pt x="2010" y="604"/>
                  <a:pt x="1929" y="686"/>
                </a:cubicBezTo>
                <a:cubicBezTo>
                  <a:pt x="1848" y="768"/>
                  <a:pt x="1758" y="854"/>
                  <a:pt x="1633" y="997"/>
                </a:cubicBezTo>
                <a:cubicBezTo>
                  <a:pt x="1508" y="1140"/>
                  <a:pt x="1309" y="1380"/>
                  <a:pt x="1180" y="1542"/>
                </a:cubicBezTo>
                <a:cubicBezTo>
                  <a:pt x="1051" y="1704"/>
                  <a:pt x="936" y="1853"/>
                  <a:pt x="860" y="1966"/>
                </a:cubicBezTo>
                <a:lnTo>
                  <a:pt x="726" y="2222"/>
                </a:lnTo>
                <a:lnTo>
                  <a:pt x="412" y="1847"/>
                </a:lnTo>
                <a:cubicBezTo>
                  <a:pt x="320" y="1739"/>
                  <a:pt x="243" y="1646"/>
                  <a:pt x="174" y="1573"/>
                </a:cubicBezTo>
                <a:lnTo>
                  <a:pt x="0" y="1406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221088"/>
            <a:ext cx="2592288" cy="4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" y="908720"/>
            <a:ext cx="8856985" cy="563239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139952" y="1196752"/>
            <a:ext cx="1162681" cy="3600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85414" y="6283000"/>
            <a:ext cx="2057400" cy="365125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51632" y="26926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未上傳</a:t>
            </a:r>
            <a:endParaRPr kumimoji="0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865992" y="2793890"/>
            <a:ext cx="162557" cy="14354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865992" y="3113812"/>
            <a:ext cx="162557" cy="14354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865991" y="3433735"/>
            <a:ext cx="162557" cy="1435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031810" y="30191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已上傳，未確認</a:t>
            </a:r>
            <a:endParaRPr kumimoji="0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028548" y="33627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已確認</a:t>
            </a:r>
            <a:endParaRPr kumimoji="0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50" y="249831"/>
            <a:ext cx="9056864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  <p:sp>
        <p:nvSpPr>
          <p:cNvPr id="27" name="流程圖: 程序 26"/>
          <p:cNvSpPr/>
          <p:nvPr/>
        </p:nvSpPr>
        <p:spPr>
          <a:xfrm>
            <a:off x="4677875" y="4768878"/>
            <a:ext cx="1392725" cy="1699655"/>
          </a:xfrm>
          <a:prstGeom prst="flowChartProces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流程圖: 程序 27"/>
          <p:cNvSpPr/>
          <p:nvPr/>
        </p:nvSpPr>
        <p:spPr>
          <a:xfrm>
            <a:off x="6046027" y="4772653"/>
            <a:ext cx="2750840" cy="167894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70599" y="4390780"/>
            <a:ext cx="272626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(2)繳費證明</a:t>
            </a:r>
          </a:p>
        </p:txBody>
      </p:sp>
      <p:sp>
        <p:nvSpPr>
          <p:cNvPr id="30" name="矩形 29"/>
          <p:cNvSpPr/>
          <p:nvPr/>
        </p:nvSpPr>
        <p:spPr>
          <a:xfrm>
            <a:off x="4597400" y="4390780"/>
            <a:ext cx="14647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(1)備審資料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051632" y="37175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免上傳</a:t>
            </a:r>
            <a:endParaRPr kumimoji="0" lang="zh-TW" altLang="en-US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6865992" y="3818785"/>
            <a:ext cx="162557" cy="1435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15816" y="2060848"/>
            <a:ext cx="369251" cy="148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063067" y="2040467"/>
            <a:ext cx="805077" cy="12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流程圖: 程序 34"/>
          <p:cNvSpPr/>
          <p:nvPr/>
        </p:nvSpPr>
        <p:spPr>
          <a:xfrm>
            <a:off x="3767353" y="4768878"/>
            <a:ext cx="909844" cy="1699655"/>
          </a:xfrm>
          <a:prstGeom prst="flowChartProcess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51920" y="6525344"/>
            <a:ext cx="818562" cy="276999"/>
          </a:xfrm>
          <a:prstGeom prst="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截止日期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12" y="758491"/>
            <a:ext cx="8162925" cy="60579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4924" y="118815"/>
            <a:ext cx="8987695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37</a:t>
            </a:fld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3940" y="800100"/>
            <a:ext cx="8083943" cy="151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940" y="967953"/>
            <a:ext cx="8083943" cy="1589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3940" y="2558467"/>
            <a:ext cx="8083943" cy="1074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940" y="3633324"/>
            <a:ext cx="8083943" cy="1667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3940" y="5308193"/>
            <a:ext cx="8083943" cy="497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940" y="5805264"/>
            <a:ext cx="8083943" cy="967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42183" y="712327"/>
            <a:ext cx="890292" cy="36933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gray">
          <a:xfrm>
            <a:off x="796896" y="645574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3333FF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1</a:t>
            </a:r>
            <a:endParaRPr lang="en-US" altLang="zh-TW" sz="4400" dirty="0">
              <a:ln w="12700">
                <a:solidFill>
                  <a:srgbClr val="3333FF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69765" y="1502240"/>
            <a:ext cx="890292" cy="36933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845616" y="1437299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3333FF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4400" dirty="0">
              <a:ln w="12700">
                <a:solidFill>
                  <a:srgbClr val="3333FF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69765" y="2936748"/>
            <a:ext cx="890292" cy="36933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gray">
          <a:xfrm>
            <a:off x="845616" y="2846974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3333FF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</a:t>
            </a:r>
            <a:endParaRPr lang="en-US" altLang="zh-TW" sz="4400" dirty="0">
              <a:ln w="12700">
                <a:solidFill>
                  <a:srgbClr val="3333FF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69765" y="4321590"/>
            <a:ext cx="890292" cy="36933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gray">
          <a:xfrm>
            <a:off x="845616" y="4256649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3333FF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4</a:t>
            </a:r>
            <a:endParaRPr lang="en-US" altLang="zh-TW" sz="4400" dirty="0">
              <a:ln w="12700">
                <a:solidFill>
                  <a:srgbClr val="3333FF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69765" y="5258103"/>
            <a:ext cx="890292" cy="36933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gray">
          <a:xfrm>
            <a:off x="845616" y="5231510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3333FF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5</a:t>
            </a:r>
            <a:endParaRPr lang="en-US" altLang="zh-TW" sz="4400" dirty="0">
              <a:ln w="12700">
                <a:solidFill>
                  <a:srgbClr val="3333FF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69765" y="6071953"/>
            <a:ext cx="890292" cy="36933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gray">
          <a:xfrm>
            <a:off x="845616" y="6007012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3333FF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6</a:t>
            </a:r>
            <a:endParaRPr lang="en-US" altLang="zh-TW" sz="4400" dirty="0">
              <a:ln w="12700">
                <a:solidFill>
                  <a:srgbClr val="3333FF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6896" y="6541706"/>
            <a:ext cx="84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100" dirty="0">
                <a:solidFill>
                  <a:srgbClr val="FFFFFF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※</a:t>
            </a:r>
            <a:r>
              <a:rPr lang="zh-TW" altLang="zh-TW" b="1" kern="100" dirty="0">
                <a:solidFill>
                  <a:srgbClr val="FFFFFF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重點提醒：要再選擇其他校系，依上述</a:t>
            </a:r>
            <a:r>
              <a:rPr lang="en-US" altLang="zh-TW" b="1" kern="100" dirty="0">
                <a:solidFill>
                  <a:srgbClr val="FFFFFF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b="1" kern="100" dirty="0">
                <a:solidFill>
                  <a:srgbClr val="FFFFFF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個步驟順序完成備審資料上傳作業。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347864" y="5589240"/>
            <a:ext cx="3586847" cy="44265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6188412" y="5291243"/>
            <a:ext cx="907325" cy="44265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9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3079"/>
            <a:ext cx="8460432" cy="5224124"/>
          </a:xfrm>
          <a:prstGeom prst="rect">
            <a:avLst/>
          </a:prstGeom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38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9031" y="1939283"/>
            <a:ext cx="1709250" cy="16772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59832" y="2797873"/>
            <a:ext cx="5626968" cy="1201889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34924" y="118815"/>
            <a:ext cx="8987695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  <p:sp>
        <p:nvSpPr>
          <p:cNvPr id="15" name="矩形 14"/>
          <p:cNvSpPr/>
          <p:nvPr/>
        </p:nvSpPr>
        <p:spPr>
          <a:xfrm>
            <a:off x="6208281" y="1718200"/>
            <a:ext cx="343399" cy="10639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90610" y="1727245"/>
            <a:ext cx="501670" cy="102784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494045" y="1259767"/>
            <a:ext cx="890292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gray">
          <a:xfrm>
            <a:off x="6114337" y="1208309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7030A0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4400" dirty="0">
              <a:ln w="12700">
                <a:solidFill>
                  <a:srgbClr val="7030A0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59483" y="1259767"/>
            <a:ext cx="890292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gray">
          <a:xfrm>
            <a:off x="7152022" y="1208309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FFC000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</a:t>
            </a:r>
            <a:endParaRPr lang="en-US" altLang="zh-TW" sz="4400" dirty="0">
              <a:ln w="12700">
                <a:solidFill>
                  <a:srgbClr val="FFC000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652830" y="1710598"/>
            <a:ext cx="890292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gray">
          <a:xfrm>
            <a:off x="4234192" y="1678964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FF0000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4</a:t>
            </a:r>
            <a:endParaRPr lang="en-US" altLang="zh-TW" sz="4400" dirty="0">
              <a:ln w="12700">
                <a:solidFill>
                  <a:srgbClr val="FF0000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91680" y="4669373"/>
            <a:ext cx="7012053" cy="4733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41123" y="1052079"/>
            <a:ext cx="8902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gray">
          <a:xfrm>
            <a:off x="961415" y="1000621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92D050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1</a:t>
            </a:r>
            <a:endParaRPr lang="en-US" altLang="zh-TW" sz="4400" dirty="0">
              <a:ln w="12700">
                <a:solidFill>
                  <a:srgbClr val="92D050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4912" y="1466026"/>
            <a:ext cx="2093488" cy="2562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爆炸 1 4"/>
          <p:cNvSpPr/>
          <p:nvPr/>
        </p:nvSpPr>
        <p:spPr>
          <a:xfrm>
            <a:off x="1269742" y="372874"/>
            <a:ext cx="2966155" cy="1361241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請看簡章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4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25" y="3610311"/>
            <a:ext cx="4237712" cy="27440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00917" y="3288941"/>
            <a:ext cx="475252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95275" algn="just">
              <a:lnSpc>
                <a:spcPts val="2000"/>
              </a:lnSpc>
              <a:spcAft>
                <a:spcPts val="0"/>
              </a:spcAft>
              <a:tabLst>
                <a:tab pos="295275" algn="l"/>
                <a:tab pos="304800" algn="l"/>
              </a:tabLst>
            </a:pPr>
            <a:r>
              <a:rPr lang="zh-TW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玖、甄選群</a:t>
            </a:r>
            <a:r>
              <a:rPr lang="en-US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類</a:t>
            </a:r>
            <a:r>
              <a:rPr lang="en-US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別及技藝技能競賽優勝及技術士職種</a:t>
            </a:r>
            <a:r>
              <a:rPr lang="en-US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類</a:t>
            </a:r>
            <a:r>
              <a:rPr lang="en-US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別對照表</a:t>
            </a:r>
            <a:endParaRPr lang="zh-TW" altLang="zh-TW" sz="1200" b="1" kern="26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7089" y="1089573"/>
            <a:ext cx="889248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本項目係指甄選總成績所採計之證照或得獎加分，非指備審資料中之競賽獲獎或證照證明。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若</a:t>
            </a:r>
            <a:r>
              <a:rPr lang="zh-TW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考生持有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種以上符合本簡章所訂「甄選群（類）別及技藝技競賽優勝及技術士職種（類）別對照表」加分優待採認之技藝技能競賽得獎證明或技術士證，</a:t>
            </a:r>
            <a:r>
              <a:rPr lang="zh-TW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項對加分最有利之證明文件</a:t>
            </a:r>
            <a:r>
              <a:rPr lang="zh-TW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，作為甄選原始總分加分依據</a:t>
            </a:r>
            <a:r>
              <a:rPr lang="zh-TW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6547" y="3288941"/>
            <a:ext cx="3661153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95275" algn="just">
              <a:lnSpc>
                <a:spcPts val="2000"/>
              </a:lnSpc>
              <a:spcAft>
                <a:spcPts val="0"/>
              </a:spcAft>
              <a:tabLst>
                <a:tab pos="295275" algn="l"/>
                <a:tab pos="304800" algn="l"/>
              </a:tabLst>
            </a:pPr>
            <a:r>
              <a:rPr lang="zh-TW" altLang="zh-TW" sz="1200" kern="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競賽</a:t>
            </a:r>
            <a:r>
              <a:rPr lang="zh-TW" altLang="zh-TW" sz="12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類別優勝名次及證照等級優待加分標準表</a:t>
            </a:r>
          </a:p>
        </p:txBody>
      </p:sp>
      <p:sp>
        <p:nvSpPr>
          <p:cNvPr id="21" name="流程圖: 換頁接點 20"/>
          <p:cNvSpPr/>
          <p:nvPr/>
        </p:nvSpPr>
        <p:spPr>
          <a:xfrm>
            <a:off x="251520" y="2977328"/>
            <a:ext cx="360040" cy="394387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流程圖: 換頁接點 21"/>
          <p:cNvSpPr/>
          <p:nvPr/>
        </p:nvSpPr>
        <p:spPr>
          <a:xfrm>
            <a:off x="4230673" y="2950814"/>
            <a:ext cx="360040" cy="394387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11560" y="2955338"/>
            <a:ext cx="21595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招生簡章第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22-23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69741" y="2932478"/>
            <a:ext cx="21467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招生簡章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32-45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172267" y="620688"/>
            <a:ext cx="9144000" cy="6048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kumimoji="0"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上傳證照或得獎加分證明</a:t>
            </a:r>
            <a:endParaRPr kumimoji="1"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51520" y="3622123"/>
            <a:ext cx="3816424" cy="2903221"/>
            <a:chOff x="251520" y="3262083"/>
            <a:chExt cx="3816424" cy="2903221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262083"/>
              <a:ext cx="3816424" cy="2787033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2152112" y="4175368"/>
              <a:ext cx="1908212" cy="1989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166414" y="252701"/>
            <a:ext cx="890292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gray">
          <a:xfrm>
            <a:off x="758953" y="201243"/>
            <a:ext cx="270000" cy="270000"/>
          </a:xfrm>
          <a:prstGeom prst="ellipse">
            <a:avLst/>
          </a:prstGeom>
          <a:noFill/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ln w="12700">
                  <a:solidFill>
                    <a:srgbClr val="FFC000"/>
                  </a:solidFill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</a:t>
            </a:r>
            <a:endParaRPr lang="en-US" altLang="zh-TW" sz="4400" dirty="0">
              <a:ln w="12700">
                <a:solidFill>
                  <a:srgbClr val="FFC000"/>
                </a:solidFill>
              </a:ln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78904" y="260350"/>
            <a:ext cx="8229600" cy="633413"/>
          </a:xfrm>
        </p:spPr>
        <p:txBody>
          <a:bodyPr/>
          <a:lstStyle/>
          <a:p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學年度重要變革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五角星形 11"/>
          <p:cNvSpPr/>
          <p:nvPr/>
        </p:nvSpPr>
        <p:spPr>
          <a:xfrm>
            <a:off x="107504" y="260350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5977136" y="252358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107504" y="1700808"/>
            <a:ext cx="8750300" cy="3672408"/>
          </a:xfrm>
          <a:noFill/>
        </p:spPr>
        <p:txBody>
          <a:bodyPr/>
          <a:lstStyle/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zh-TW" altLang="en-US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.107</a:t>
            </a:r>
            <a:r>
              <a:rPr lang="zh-TW" altLang="zh-TW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學年度起於國立技專校院之系</a:t>
            </a:r>
            <a:r>
              <a:rPr lang="zh-TW" altLang="zh-TW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4000" kern="1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zh-TW" altLang="en-US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、學程新增「</a:t>
            </a:r>
            <a:r>
              <a:rPr lang="zh-TW" altLang="zh-TW" sz="40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低收或中低</a:t>
            </a:r>
            <a:r>
              <a:rPr lang="zh-TW" altLang="zh-TW" sz="4000" b="1" u="sng" kern="12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收入</a:t>
            </a:r>
            <a:endParaRPr lang="en-US" altLang="zh-TW" sz="4000" b="1" u="sng" kern="1200" spc="-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zh-TW" altLang="en-US" sz="4000" b="1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kern="12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000" b="1" u="sng" kern="12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r>
              <a:rPr lang="zh-TW" altLang="zh-TW" sz="4000" b="1" u="sng" kern="12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身分</a:t>
            </a:r>
            <a:r>
              <a:rPr lang="zh-TW" altLang="zh-TW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」招生名額，其資格審查</a:t>
            </a:r>
            <a:r>
              <a:rPr lang="zh-TW" altLang="zh-TW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endParaRPr lang="en-US" altLang="zh-TW" sz="4000" kern="1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zh-TW" altLang="en-US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zh-TW" sz="40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處理原則請詳閱招生</a:t>
            </a:r>
            <a:r>
              <a:rPr lang="zh-TW" altLang="zh-TW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簡章</a:t>
            </a:r>
            <a:r>
              <a:rPr lang="zh-TW" altLang="en-US" sz="40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kern="1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endParaRPr lang="zh-TW" altLang="zh-TW" sz="2000" kern="1200" spc="-10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78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/>
          <a:srcRect l="25585" t="12364" r="25616" b="70544"/>
          <a:stretch/>
        </p:blipFill>
        <p:spPr>
          <a:xfrm>
            <a:off x="302896" y="4887208"/>
            <a:ext cx="4486088" cy="1392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5292080" y="836712"/>
            <a:ext cx="584120" cy="540689"/>
            <a:chOff x="748" y="1480"/>
            <a:chExt cx="1647" cy="1574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748" y="1480"/>
              <a:ext cx="1647" cy="157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0" tIns="33338" rIns="34290" bIns="33338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1411" y="2605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429" y="1661"/>
              <a:ext cx="290" cy="899"/>
            </a:xfrm>
            <a:custGeom>
              <a:avLst/>
              <a:gdLst>
                <a:gd name="T0" fmla="*/ 0 w 290"/>
                <a:gd name="T1" fmla="*/ 0 h 899"/>
                <a:gd name="T2" fmla="*/ 290 w 290"/>
                <a:gd name="T3" fmla="*/ 0 h 899"/>
                <a:gd name="T4" fmla="*/ 235 w 290"/>
                <a:gd name="T5" fmla="*/ 899 h 899"/>
                <a:gd name="T6" fmla="*/ 25 w 290"/>
                <a:gd name="T7" fmla="*/ 881 h 899"/>
                <a:gd name="T8" fmla="*/ 0 w 290"/>
                <a:gd name="T9" fmla="*/ 0 h 8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"/>
                <a:gd name="T16" fmla="*/ 0 h 899"/>
                <a:gd name="T17" fmla="*/ 290 w 290"/>
                <a:gd name="T18" fmla="*/ 899 h 8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" h="899">
                  <a:moveTo>
                    <a:pt x="0" y="0"/>
                  </a:moveTo>
                  <a:lnTo>
                    <a:pt x="290" y="0"/>
                  </a:lnTo>
                  <a:lnTo>
                    <a:pt x="235" y="899"/>
                  </a:lnTo>
                  <a:lnTo>
                    <a:pt x="25" y="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843908" y="852324"/>
            <a:ext cx="2448272" cy="54068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系統檢核上傳檔案規格並提示錯誤訊息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3"/>
          <a:srcRect l="25578" r="25099" b="79756"/>
          <a:stretch/>
        </p:blipFill>
        <p:spPr>
          <a:xfrm>
            <a:off x="316497" y="1644815"/>
            <a:ext cx="4484915" cy="105694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611560" y="12980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檔案格式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23467" y="27265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檔案大小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35993" y="45313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通行碼查核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gray">
          <a:xfrm>
            <a:off x="365993" y="4583892"/>
            <a:ext cx="270000" cy="270000"/>
          </a:xfrm>
          <a:prstGeom prst="ellipse">
            <a:avLst/>
          </a:prstGeom>
          <a:solidFill>
            <a:srgbClr val="E0AD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>
                <a:solidFill>
                  <a:prstClr val="white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gray">
          <a:xfrm>
            <a:off x="365571" y="1339184"/>
            <a:ext cx="270000" cy="270000"/>
          </a:xfrm>
          <a:prstGeom prst="ellipse">
            <a:avLst/>
          </a:prstGeom>
          <a:solidFill>
            <a:srgbClr val="E0AD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>
                <a:solidFill>
                  <a:prstClr val="white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gray">
          <a:xfrm>
            <a:off x="377478" y="2744042"/>
            <a:ext cx="270000" cy="270000"/>
          </a:xfrm>
          <a:prstGeom prst="ellipse">
            <a:avLst/>
          </a:prstGeom>
          <a:solidFill>
            <a:srgbClr val="E0AD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>
                <a:solidFill>
                  <a:prstClr val="white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2" y="3120701"/>
            <a:ext cx="4484915" cy="1424620"/>
          </a:xfrm>
          <a:prstGeom prst="rect">
            <a:avLst/>
          </a:prstGeom>
        </p:spPr>
      </p:pic>
      <p:sp>
        <p:nvSpPr>
          <p:cNvPr id="37" name="標題 1"/>
          <p:cNvSpPr txBox="1">
            <a:spLocks/>
          </p:cNvSpPr>
          <p:nvPr/>
        </p:nvSpPr>
        <p:spPr>
          <a:xfrm>
            <a:off x="34924" y="226218"/>
            <a:ext cx="8987695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</p:spTree>
    <p:extLst>
      <p:ext uri="{BB962C8B-B14F-4D97-AF65-F5344CB8AC3E}">
        <p14:creationId xmlns:p14="http://schemas.microsoft.com/office/powerpoint/2010/main" val="16772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8" y="759411"/>
            <a:ext cx="8564548" cy="601322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4526" y="1937393"/>
            <a:ext cx="2228851" cy="2096563"/>
          </a:xfrm>
          <a:prstGeom prst="rect">
            <a:avLst/>
          </a:prstGeom>
          <a:solidFill>
            <a:srgbClr val="CDFFE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標題 1"/>
          <p:cNvSpPr txBox="1">
            <a:spLocks/>
          </p:cNvSpPr>
          <p:nvPr/>
        </p:nvSpPr>
        <p:spPr>
          <a:xfrm>
            <a:off x="65848" y="185530"/>
            <a:ext cx="9010336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  <p:sp>
        <p:nvSpPr>
          <p:cNvPr id="33" name="矩形 32"/>
          <p:cNvSpPr/>
          <p:nvPr/>
        </p:nvSpPr>
        <p:spPr>
          <a:xfrm>
            <a:off x="447674" y="1187057"/>
            <a:ext cx="8453055" cy="24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H="1">
            <a:off x="5930" y="1915678"/>
            <a:ext cx="2236607" cy="98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6"/>
          <p:cNvSpPr>
            <a:spLocks noChangeArrowheads="1"/>
          </p:cNvSpPr>
          <p:nvPr/>
        </p:nvSpPr>
        <p:spPr bwMode="gray">
          <a:xfrm>
            <a:off x="5897137" y="4885715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4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gray">
          <a:xfrm>
            <a:off x="7440071" y="4894630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5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gray">
          <a:xfrm>
            <a:off x="3860465" y="4885715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gray">
          <a:xfrm>
            <a:off x="2243256" y="1163015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1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gray">
          <a:xfrm>
            <a:off x="3424432" y="2981856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4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25606" y="6475018"/>
            <a:ext cx="2057400" cy="365125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41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15230" y="2002631"/>
            <a:ext cx="2042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系統功能說明：</a:t>
            </a:r>
            <a:endParaRPr kumimoji="0" lang="en-US" altLang="zh-TW" sz="1400" b="1" dirty="0" smtClean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1400" b="1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提醒考生作業中校系</a:t>
            </a:r>
            <a:endParaRPr kumimoji="0" lang="en-US" altLang="zh-TW" sz="1400" b="1" dirty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已確認，只可檢視</a:t>
            </a:r>
            <a:endParaRPr kumimoji="0" lang="en-US" altLang="zh-TW" sz="1400" b="1" dirty="0" smtClean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單一項目檔案大小</a:t>
            </a:r>
            <a:endParaRPr kumimoji="0" lang="en-US" altLang="zh-TW" sz="1400" b="1" dirty="0" smtClean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選擇上傳已鎖定</a:t>
            </a: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（無法重新上傳）</a:t>
            </a:r>
            <a:endParaRPr kumimoji="0" lang="en-US" altLang="zh-TW" sz="1400" b="1" dirty="0" smtClean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單一檔案最後上傳</a:t>
            </a: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日期顯示</a:t>
            </a:r>
            <a:endParaRPr kumimoji="0" lang="en-US" altLang="zh-TW" sz="1400" b="1" dirty="0" smtClean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kumimoji="0" lang="zh-TW" altLang="en-US" sz="1400" b="1" dirty="0" smtClean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確定送出功能已鎖定</a:t>
            </a:r>
            <a:endParaRPr kumimoji="0" lang="zh-TW" altLang="en-US" sz="1400" b="1" dirty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gray">
          <a:xfrm>
            <a:off x="3424432" y="3816884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gray">
          <a:xfrm>
            <a:off x="5013801" y="4885715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extLst/>
          </p:nvPr>
        </p:nvGraphicFramePr>
        <p:xfrm>
          <a:off x="-9525" y="1584643"/>
          <a:ext cx="2252062" cy="253365"/>
        </p:xfrm>
        <a:graphic>
          <a:graphicData uri="http://schemas.openxmlformats.org/drawingml/2006/table">
            <a:tbl>
              <a:tblPr/>
              <a:tblGrid>
                <a:gridCol w="225206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確認</a:t>
                      </a:r>
                      <a:r>
                        <a:rPr lang="zh-TW" altLang="en-US" b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</a:p>
                  </a:txBody>
                  <a:tcPr marL="47625" marR="47625" marT="47625" marB="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0" y="229068"/>
            <a:ext cx="9260504" cy="573881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8" y="1501536"/>
            <a:ext cx="8006748" cy="538384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475656" y="1958826"/>
            <a:ext cx="50405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2217218" y="2102842"/>
            <a:ext cx="626590" cy="160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5958823" y="3110953"/>
            <a:ext cx="709013" cy="188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084168" y="3380498"/>
            <a:ext cx="864096" cy="215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932040" y="4047058"/>
            <a:ext cx="2808311" cy="7920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26878" y="2727016"/>
            <a:ext cx="1351551" cy="908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652953" y="1553739"/>
            <a:ext cx="27238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「項目」分隔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頁（樣張）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237066" y="2727016"/>
            <a:ext cx="1351551" cy="908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524234" y="2831930"/>
            <a:ext cx="231342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109342" y="3083742"/>
            <a:ext cx="461665" cy="2578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依序加入「項目」分隔頁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718008" y="3974567"/>
            <a:ext cx="2654487" cy="234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gray">
          <a:xfrm>
            <a:off x="1231885" y="2070005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1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gray">
          <a:xfrm>
            <a:off x="208991" y="2760426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gray">
          <a:xfrm>
            <a:off x="5444814" y="1597296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gray">
          <a:xfrm>
            <a:off x="1455639" y="3974567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4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60032" y="6257470"/>
            <a:ext cx="38635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最後結束頁，系統帶入「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END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」頁面</a:t>
            </a:r>
          </a:p>
        </p:txBody>
      </p:sp>
      <p:sp>
        <p:nvSpPr>
          <p:cNvPr id="5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02896" y="6525344"/>
            <a:ext cx="2133600" cy="476250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42</a:t>
            </a:fld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584936" y="978203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「檢視合併檔案」，確認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爆炸 2 55"/>
          <p:cNvSpPr/>
          <p:nvPr/>
        </p:nvSpPr>
        <p:spPr>
          <a:xfrm>
            <a:off x="109342" y="859743"/>
            <a:ext cx="1618342" cy="760202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重要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1522190" y="2038970"/>
            <a:ext cx="29546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確認上傳校系科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、學程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gray">
          <a:xfrm>
            <a:off x="5015550" y="3788476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1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60712" y="2452706"/>
            <a:ext cx="3895104" cy="1610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4398367" y="3042644"/>
            <a:ext cx="461665" cy="2804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每一「項目」最後上傳時間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向右箭號 60"/>
          <p:cNvSpPr/>
          <p:nvPr/>
        </p:nvSpPr>
        <p:spPr>
          <a:xfrm rot="10800000">
            <a:off x="4444632" y="2826619"/>
            <a:ext cx="231342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gray">
          <a:xfrm>
            <a:off x="4476845" y="2518838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63" name="Oval 6"/>
          <p:cNvSpPr>
            <a:spLocks noChangeArrowheads="1"/>
          </p:cNvSpPr>
          <p:nvPr/>
        </p:nvSpPr>
        <p:spPr bwMode="gray">
          <a:xfrm>
            <a:off x="4629199" y="6292963"/>
            <a:ext cx="262369" cy="282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34290" tIns="33338" rIns="34290" bIns="3333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1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5</a:t>
            </a:r>
            <a:endParaRPr lang="en-US" altLang="zh-TW" sz="2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51026" y="6365684"/>
            <a:ext cx="2133600" cy="476250"/>
          </a:xfrm>
        </p:spPr>
        <p:txBody>
          <a:bodyPr/>
          <a:lstStyle/>
          <a:p>
            <a:pPr>
              <a:defRPr/>
            </a:pPr>
            <a:fld id="{A272ACB8-32D6-4BA3-A453-EE320421D775}" type="slidenum">
              <a:rPr lang="zh-TW" altLang="en-US" smtClean="0"/>
              <a:pPr>
                <a:defRPr/>
              </a:pPr>
              <a:t>43</a:t>
            </a:fld>
            <a:endParaRPr lang="en-US" altLang="zh-TW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6" y="4114503"/>
            <a:ext cx="3227819" cy="16907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流程圖: 程序 12"/>
          <p:cNvSpPr/>
          <p:nvPr/>
        </p:nvSpPr>
        <p:spPr>
          <a:xfrm>
            <a:off x="268027" y="4206582"/>
            <a:ext cx="1002577" cy="248056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流程圖: 程序 13"/>
          <p:cNvSpPr/>
          <p:nvPr/>
        </p:nvSpPr>
        <p:spPr>
          <a:xfrm>
            <a:off x="1440575" y="4219788"/>
            <a:ext cx="1000404" cy="223177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流程圖: 程序 14"/>
          <p:cNvSpPr/>
          <p:nvPr/>
        </p:nvSpPr>
        <p:spPr>
          <a:xfrm>
            <a:off x="306126" y="4524850"/>
            <a:ext cx="815604" cy="443704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t="63923"/>
          <a:stretch/>
        </p:blipFill>
        <p:spPr>
          <a:xfrm>
            <a:off x="107504" y="1243084"/>
            <a:ext cx="8856985" cy="2031991"/>
          </a:xfrm>
          <a:prstGeom prst="rect">
            <a:avLst/>
          </a:prstGeom>
        </p:spPr>
      </p:pic>
      <p:sp>
        <p:nvSpPr>
          <p:cNvPr id="17" name="流程圖: 程序 16"/>
          <p:cNvSpPr/>
          <p:nvPr/>
        </p:nvSpPr>
        <p:spPr>
          <a:xfrm>
            <a:off x="4685390" y="1502842"/>
            <a:ext cx="1392725" cy="1699655"/>
          </a:xfrm>
          <a:prstGeom prst="flowChartProces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/>
          <p:cNvSpPr/>
          <p:nvPr/>
        </p:nvSpPr>
        <p:spPr>
          <a:xfrm>
            <a:off x="6053542" y="1506617"/>
            <a:ext cx="2750840" cy="167894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78114" y="1124744"/>
            <a:ext cx="272626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(2)繳費證明</a:t>
            </a:r>
          </a:p>
        </p:txBody>
      </p:sp>
      <p:sp>
        <p:nvSpPr>
          <p:cNvPr id="22" name="矩形 21"/>
          <p:cNvSpPr/>
          <p:nvPr/>
        </p:nvSpPr>
        <p:spPr>
          <a:xfrm>
            <a:off x="4604915" y="1124744"/>
            <a:ext cx="14647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(1)備審資料</a:t>
            </a:r>
          </a:p>
        </p:txBody>
      </p:sp>
      <p:sp>
        <p:nvSpPr>
          <p:cNvPr id="23" name="流程圖: 程序 22"/>
          <p:cNvSpPr/>
          <p:nvPr/>
        </p:nvSpPr>
        <p:spPr>
          <a:xfrm>
            <a:off x="3774868" y="1502842"/>
            <a:ext cx="909844" cy="1699655"/>
          </a:xfrm>
          <a:prstGeom prst="flowChartProcess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59435" y="3259308"/>
            <a:ext cx="818562" cy="276999"/>
          </a:xfrm>
          <a:prstGeom prst="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截止日期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3314" y="3645942"/>
            <a:ext cx="27262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：下載繳費證明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084240"/>
            <a:ext cx="1635198" cy="2622561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04058" y="3645942"/>
            <a:ext cx="32531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瞄繳費證明並上傳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36862" y="3645942"/>
            <a:ext cx="14880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：繳費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0394" y="4303192"/>
            <a:ext cx="833404" cy="7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356544" y="4484167"/>
            <a:ext cx="833404" cy="7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215256" y="5219179"/>
            <a:ext cx="458029" cy="101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>
            <a:stCxn id="25" idx="3"/>
            <a:endCxn id="28" idx="1"/>
          </p:cNvCxnSpPr>
          <p:nvPr/>
        </p:nvCxnSpPr>
        <p:spPr>
          <a:xfrm>
            <a:off x="2989581" y="3830608"/>
            <a:ext cx="747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28" idx="3"/>
            <a:endCxn id="27" idx="1"/>
          </p:cNvCxnSpPr>
          <p:nvPr/>
        </p:nvCxnSpPr>
        <p:spPr>
          <a:xfrm>
            <a:off x="5224900" y="3830608"/>
            <a:ext cx="37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533945" y="4084240"/>
            <a:ext cx="2519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持郵局具轉帳功能金融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不限本人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至郵局自動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櫃員機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(ATM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或網路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ATM(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繳款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至郵局臨櫃繳款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>
          <a:xfrm>
            <a:off x="50" y="249831"/>
            <a:ext cx="9056864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上傳備審資料及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繳費證明作業</a:t>
            </a:r>
          </a:p>
        </p:txBody>
      </p:sp>
    </p:spTree>
    <p:extLst>
      <p:ext uri="{BB962C8B-B14F-4D97-AF65-F5344CB8AC3E}">
        <p14:creationId xmlns:p14="http://schemas.microsoft.com/office/powerpoint/2010/main" val="32753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333" y="1124744"/>
            <a:ext cx="8784976" cy="5378507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  <a:defRPr/>
            </a:pPr>
            <a:r>
              <a:rPr lang="zh-TW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繳交第二階段指定項目甄試</a:t>
            </a:r>
            <a:r>
              <a:rPr lang="zh-TW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費用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考生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依「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第二階段報名系統」產生之繳費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單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，採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郵政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劃撥方式匯款至甄選學校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屬網路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上傳甄選群（類）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別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714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繳費證明製成影像檔（</a:t>
            </a:r>
            <a:r>
              <a:rPr lang="en-US" altLang="zh-TW" sz="32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上傳「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第二階段報名系統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，才算完成。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7" name="橢圓形圖說文字 6"/>
          <p:cNvSpPr/>
          <p:nvPr/>
        </p:nvSpPr>
        <p:spPr>
          <a:xfrm>
            <a:off x="6423516" y="2276872"/>
            <a:ext cx="2664296" cy="1368152"/>
          </a:xfrm>
          <a:prstGeom prst="wedgeEllipseCallout">
            <a:avLst>
              <a:gd name="adj1" fmla="val -102443"/>
              <a:gd name="adj2" fmla="val -48551"/>
            </a:avLst>
          </a:prstGeom>
          <a:solidFill>
            <a:srgbClr val="FFCCF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kern="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kumimoji="0" lang="zh-TW" altLang="en-US" sz="3200" b="1" kern="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僅郵局</a:t>
            </a:r>
            <a:endParaRPr kumimoji="0" lang="en-US" altLang="zh-TW" sz="3200" b="1" kern="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kern="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繳費</a:t>
            </a:r>
            <a:r>
              <a:rPr kumimoji="0" lang="en-US" altLang="zh-TW" sz="3200" b="1" kern="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 flipH="1" flipV="1">
            <a:off x="251130" y="5208957"/>
            <a:ext cx="8723470" cy="612775"/>
          </a:xfrm>
          <a:prstGeom prst="round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kumimoji="0"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低收入戶免繳</a:t>
            </a:r>
            <a:r>
              <a:rPr kumimoji="0"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免上傳繳費證明</a:t>
            </a:r>
            <a:r>
              <a:rPr kumimoji="0"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；中低收入戶減免</a:t>
            </a:r>
            <a:r>
              <a:rPr kumimoji="0"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endParaRPr kumimoji="0"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8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" y="908720"/>
            <a:ext cx="8856985" cy="56323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39952" y="1196752"/>
            <a:ext cx="1162681" cy="36004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85414" y="6283000"/>
            <a:ext cx="2057400" cy="365125"/>
          </a:xfrm>
        </p:spPr>
        <p:txBody>
          <a:bodyPr/>
          <a:lstStyle/>
          <a:p>
            <a:fld id="{76931394-9201-4FD2-AD95-612509AEFBAD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51632" y="26926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未上傳</a:t>
            </a:r>
            <a:endParaRPr kumimoji="0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65992" y="2793890"/>
            <a:ext cx="162557" cy="14354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865992" y="3113812"/>
            <a:ext cx="162557" cy="14354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865991" y="3433735"/>
            <a:ext cx="162557" cy="1435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31810" y="30191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已上傳，未確認</a:t>
            </a:r>
            <a:endParaRPr kumimoji="0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028548" y="33627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已確認</a:t>
            </a:r>
            <a:endParaRPr kumimoji="0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50" y="249831"/>
            <a:ext cx="9056864" cy="5738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Aft>
                <a:spcPts val="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上傳備審資料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及繳費證明作業</a:t>
            </a:r>
          </a:p>
        </p:txBody>
      </p:sp>
      <p:sp>
        <p:nvSpPr>
          <p:cNvPr id="8" name="流程圖: 程序 7"/>
          <p:cNvSpPr/>
          <p:nvPr/>
        </p:nvSpPr>
        <p:spPr>
          <a:xfrm>
            <a:off x="4677875" y="4768878"/>
            <a:ext cx="1392725" cy="1699655"/>
          </a:xfrm>
          <a:prstGeom prst="flowChartProces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6046027" y="4772653"/>
            <a:ext cx="2750840" cy="167894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70599" y="4390780"/>
            <a:ext cx="272626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(2)繳費證明</a:t>
            </a:r>
          </a:p>
        </p:txBody>
      </p:sp>
      <p:sp>
        <p:nvSpPr>
          <p:cNvPr id="3" name="矩形 2"/>
          <p:cNvSpPr/>
          <p:nvPr/>
        </p:nvSpPr>
        <p:spPr>
          <a:xfrm>
            <a:off x="4597400" y="4390780"/>
            <a:ext cx="14647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(1)備審資料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035423" y="37794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免上傳</a:t>
            </a:r>
            <a:endParaRPr kumimoji="0" lang="zh-TW" altLang="en-US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865992" y="3818785"/>
            <a:ext cx="162557" cy="1435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2060848"/>
            <a:ext cx="369251" cy="148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063067" y="2040467"/>
            <a:ext cx="805077" cy="12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程序 21"/>
          <p:cNvSpPr/>
          <p:nvPr/>
        </p:nvSpPr>
        <p:spPr>
          <a:xfrm>
            <a:off x="3767353" y="4768878"/>
            <a:ext cx="909844" cy="1699655"/>
          </a:xfrm>
          <a:prstGeom prst="flowChartProcess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51920" y="6525344"/>
            <a:ext cx="818562" cy="276999"/>
          </a:xfrm>
          <a:prstGeom prst="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截止日期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99990" y="3421348"/>
            <a:ext cx="8956924" cy="95410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    截止日期：各校自行訂定，建議以最早截止的學校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做為截止期限。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25" name="五角星形 24"/>
          <p:cNvSpPr/>
          <p:nvPr/>
        </p:nvSpPr>
        <p:spPr>
          <a:xfrm>
            <a:off x="179512" y="3580423"/>
            <a:ext cx="629268" cy="575720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0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標題 1"/>
          <p:cNvSpPr txBox="1">
            <a:spLocks/>
          </p:cNvSpPr>
          <p:nvPr/>
        </p:nvSpPr>
        <p:spPr bwMode="auto">
          <a:xfrm>
            <a:off x="133350" y="260648"/>
            <a:ext cx="868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200" b="1" kern="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甄選入學招生報名流程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4741781" y="4036109"/>
            <a:ext cx="4366723" cy="1116573"/>
          </a:xfrm>
          <a:prstGeom prst="roundRect">
            <a:avLst/>
          </a:prstGeom>
          <a:noFill/>
          <a:ln w="76200">
            <a:solidFill>
              <a:srgbClr val="3333FF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239713" y="4626552"/>
            <a:ext cx="4510087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各甄選學校公告錄取正、備取生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3" name="Text Box 17"/>
          <p:cNvSpPr txBox="1">
            <a:spLocks noChangeArrowheads="1"/>
          </p:cNvSpPr>
          <p:nvPr/>
        </p:nvSpPr>
        <p:spPr bwMode="auto">
          <a:xfrm>
            <a:off x="239713" y="5159032"/>
            <a:ext cx="4510087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sz="1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正取生及備取生至本委員會</a:t>
            </a:r>
            <a:r>
              <a:rPr lang="zh-TW" altLang="en-US" sz="1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網路登記就讀</a:t>
            </a:r>
            <a:r>
              <a:rPr lang="zh-TW" altLang="en-US" sz="1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1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239713" y="1970504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本委員會網站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公告資格審查結果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239713" y="2501396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第一階段報名</a:t>
            </a:r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239713" y="3032288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本委員會網站公告第一階段篩選結果</a:t>
            </a:r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239713" y="3563180"/>
            <a:ext cx="4510087" cy="395287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+mn-ea"/>
              </a:defRPr>
            </a:lvl1pPr>
          </a:lstStyle>
          <a:p>
            <a:pPr algn="r"/>
            <a:r>
              <a:rPr lang="zh-TW" altLang="en-US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en-US" sz="1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en-US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備審資料上</a:t>
            </a:r>
            <a:r>
              <a:rPr lang="zh-TW" altLang="en-US" sz="1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en-US" altLang="zh-TW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8" name="Text Box 28"/>
          <p:cNvSpPr txBox="1">
            <a:spLocks noChangeArrowheads="1"/>
          </p:cNvSpPr>
          <p:nvPr/>
        </p:nvSpPr>
        <p:spPr bwMode="auto">
          <a:xfrm>
            <a:off x="239713" y="4094072"/>
            <a:ext cx="4510087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委員會網站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提供甄選總成績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9" name="Text Box 30"/>
          <p:cNvSpPr txBox="1">
            <a:spLocks noChangeArrowheads="1"/>
          </p:cNvSpPr>
          <p:nvPr/>
        </p:nvSpPr>
        <p:spPr bwMode="auto">
          <a:xfrm>
            <a:off x="239713" y="5691512"/>
            <a:ext cx="4510087" cy="395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就讀志願序統一分發放榜</a:t>
            </a: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239713" y="908720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登錄基本資料及繳交報名資格文件</a:t>
            </a:r>
          </a:p>
        </p:txBody>
      </p:sp>
      <p:sp>
        <p:nvSpPr>
          <p:cNvPr id="111" name="Text Box 16"/>
          <p:cNvSpPr txBox="1">
            <a:spLocks noChangeArrowheads="1"/>
          </p:cNvSpPr>
          <p:nvPr/>
        </p:nvSpPr>
        <p:spPr bwMode="auto">
          <a:xfrm>
            <a:off x="4716016" y="964282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107.4.25(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)~107.5.9(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郵戳為憑</a:t>
            </a:r>
          </a:p>
        </p:txBody>
      </p:sp>
      <p:sp>
        <p:nvSpPr>
          <p:cNvPr id="112" name="Text Box 19"/>
          <p:cNvSpPr txBox="1">
            <a:spLocks noChangeArrowheads="1"/>
          </p:cNvSpPr>
          <p:nvPr/>
        </p:nvSpPr>
        <p:spPr bwMode="auto">
          <a:xfrm>
            <a:off x="4716016" y="2521527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107.5.25(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五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)10:00~107.6.1(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五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)17:00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113" name="Text Box 20"/>
          <p:cNvSpPr txBox="1">
            <a:spLocks noChangeArrowheads="1"/>
          </p:cNvSpPr>
          <p:nvPr/>
        </p:nvSpPr>
        <p:spPr bwMode="auto">
          <a:xfrm>
            <a:off x="4718581" y="4044472"/>
            <a:ext cx="4349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dist">
              <a:defRPr sz="140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defRPr>
            </a:lvl1pPr>
          </a:lstStyle>
          <a:p>
            <a:pPr algn="l"/>
            <a:r>
              <a:rPr lang="zh-TW" altLang="en-US" dirty="0"/>
              <a:t>開放時間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107.6.19(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en-US" altLang="zh-TW" dirty="0" smtClean="0">
                <a:solidFill>
                  <a:srgbClr val="000000"/>
                </a:solidFill>
              </a:rPr>
              <a:t>10:00</a:t>
            </a:r>
            <a:r>
              <a:rPr lang="zh-TW" altLang="en-US" dirty="0" smtClean="0">
                <a:solidFill>
                  <a:srgbClr val="000000"/>
                </a:solidFill>
              </a:rPr>
              <a:t>起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algn="l"/>
            <a:r>
              <a:rPr lang="en-US" altLang="zh-TW" dirty="0" smtClean="0">
                <a:solidFill>
                  <a:srgbClr val="000000"/>
                </a:solidFill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</a:rPr>
              <a:t>依各校系科組學程所訂公告時間辦理）</a:t>
            </a:r>
            <a:endParaRPr lang="en-US" altLang="zh-TW" dirty="0"/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4718579" y="4561964"/>
            <a:ext cx="4349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dist">
              <a:defRPr sz="140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defRPr>
            </a:lvl1pPr>
          </a:lstStyle>
          <a:p>
            <a:pPr algn="l"/>
            <a:r>
              <a:rPr lang="zh-TW" altLang="en-US" dirty="0"/>
              <a:t>開放時間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107.6.22(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en-US" altLang="zh-TW" dirty="0" smtClean="0">
                <a:solidFill>
                  <a:srgbClr val="000000"/>
                </a:solidFill>
              </a:rPr>
              <a:t>10:00</a:t>
            </a:r>
            <a:r>
              <a:rPr lang="zh-TW" altLang="en-US" dirty="0" smtClean="0">
                <a:solidFill>
                  <a:srgbClr val="000000"/>
                </a:solidFill>
              </a:rPr>
              <a:t>起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algn="l"/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依各校系科組學程</a:t>
            </a:r>
            <a:r>
              <a:rPr lang="zh-TW" altLang="en-US" dirty="0" smtClean="0">
                <a:solidFill>
                  <a:srgbClr val="000000"/>
                </a:solidFill>
              </a:rPr>
              <a:t>所</a:t>
            </a:r>
            <a:r>
              <a:rPr lang="zh-TW" altLang="en-US" dirty="0">
                <a:solidFill>
                  <a:srgbClr val="000000"/>
                </a:solidFill>
              </a:rPr>
              <a:t>訂公告時間辦理</a:t>
            </a:r>
            <a:r>
              <a:rPr lang="zh-TW" altLang="en-US" dirty="0" smtClean="0">
                <a:solidFill>
                  <a:srgbClr val="000000"/>
                </a:solidFill>
              </a:rPr>
              <a:t>）</a:t>
            </a:r>
            <a:endParaRPr lang="en-US" altLang="zh-TW" dirty="0"/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4716016" y="5233142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107.7.4(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)10:00~107.7.7 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六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17:00</a:t>
            </a:r>
          </a:p>
        </p:txBody>
      </p:sp>
      <p:sp>
        <p:nvSpPr>
          <p:cNvPr id="116" name="Text Box 19"/>
          <p:cNvSpPr txBox="1">
            <a:spLocks noChangeArrowheads="1"/>
          </p:cNvSpPr>
          <p:nvPr/>
        </p:nvSpPr>
        <p:spPr bwMode="auto">
          <a:xfrm>
            <a:off x="4716016" y="1997770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公告時間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107.5.23(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cxnSp>
        <p:nvCxnSpPr>
          <p:cNvPr id="117" name="肘形接點 116"/>
          <p:cNvCxnSpPr>
            <a:stCxn id="110" idx="2"/>
            <a:endCxn id="131" idx="0"/>
          </p:cNvCxnSpPr>
          <p:nvPr/>
        </p:nvCxnSpPr>
        <p:spPr>
          <a:xfrm rot="5400000">
            <a:off x="2426955" y="137180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肘形接點 117"/>
          <p:cNvCxnSpPr>
            <a:stCxn id="104" idx="2"/>
            <a:endCxn id="105" idx="0"/>
          </p:cNvCxnSpPr>
          <p:nvPr/>
        </p:nvCxnSpPr>
        <p:spPr>
          <a:xfrm rot="5400000">
            <a:off x="2426955" y="2433593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肘形接點 118"/>
          <p:cNvCxnSpPr>
            <a:stCxn id="105" idx="2"/>
            <a:endCxn id="106" idx="0"/>
          </p:cNvCxnSpPr>
          <p:nvPr/>
        </p:nvCxnSpPr>
        <p:spPr>
          <a:xfrm rot="5400000">
            <a:off x="2426955" y="2964485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肘形接點 119"/>
          <p:cNvCxnSpPr>
            <a:stCxn id="106" idx="2"/>
            <a:endCxn id="107" idx="0"/>
          </p:cNvCxnSpPr>
          <p:nvPr/>
        </p:nvCxnSpPr>
        <p:spPr>
          <a:xfrm rot="5400000">
            <a:off x="2426955" y="3495377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肘形接點 120"/>
          <p:cNvCxnSpPr>
            <a:stCxn id="107" idx="2"/>
            <a:endCxn id="108" idx="0"/>
          </p:cNvCxnSpPr>
          <p:nvPr/>
        </p:nvCxnSpPr>
        <p:spPr>
          <a:xfrm rot="5400000">
            <a:off x="2426955" y="402626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肘形接點 121"/>
          <p:cNvCxnSpPr>
            <a:stCxn id="108" idx="2"/>
            <a:endCxn id="102" idx="0"/>
          </p:cNvCxnSpPr>
          <p:nvPr/>
        </p:nvCxnSpPr>
        <p:spPr>
          <a:xfrm rot="5400000">
            <a:off x="2426955" y="455874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肘形接點 122"/>
          <p:cNvCxnSpPr>
            <a:stCxn id="102" idx="2"/>
            <a:endCxn id="103" idx="0"/>
          </p:cNvCxnSpPr>
          <p:nvPr/>
        </p:nvCxnSpPr>
        <p:spPr>
          <a:xfrm rot="5400000">
            <a:off x="2426955" y="509122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肘形接點 123"/>
          <p:cNvCxnSpPr>
            <a:stCxn id="103" idx="2"/>
            <a:endCxn id="109" idx="0"/>
          </p:cNvCxnSpPr>
          <p:nvPr/>
        </p:nvCxnSpPr>
        <p:spPr>
          <a:xfrm rot="5400000">
            <a:off x="2426955" y="5623709"/>
            <a:ext cx="135605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4716016" y="3059554"/>
            <a:ext cx="251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107.6.5(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6" name="Text Box 19"/>
          <p:cNvSpPr txBox="1">
            <a:spLocks noChangeArrowheads="1"/>
          </p:cNvSpPr>
          <p:nvPr/>
        </p:nvSpPr>
        <p:spPr bwMode="auto">
          <a:xfrm>
            <a:off x="4716016" y="3608673"/>
            <a:ext cx="4493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107.6.5(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起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~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各校所訂截止日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24:00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127" name="Text Box 21"/>
          <p:cNvSpPr txBox="1">
            <a:spLocks noChangeArrowheads="1"/>
          </p:cNvSpPr>
          <p:nvPr/>
        </p:nvSpPr>
        <p:spPr bwMode="auto">
          <a:xfrm>
            <a:off x="4716016" y="5717381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107.7.11(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10:00</a:t>
            </a:r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239713" y="6222404"/>
            <a:ext cx="4510087" cy="395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就讀志願序統一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分發報到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9" name="Text Box 21"/>
          <p:cNvSpPr txBox="1">
            <a:spLocks noChangeArrowheads="1"/>
          </p:cNvSpPr>
          <p:nvPr/>
        </p:nvSpPr>
        <p:spPr bwMode="auto">
          <a:xfrm>
            <a:off x="4821012" y="6186632"/>
            <a:ext cx="32960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107.7.17(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)12:00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  <a:p>
            <a:r>
              <a:rPr lang="en-US" altLang="zh-TW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依各校系科組學程所訂公告時間辦理）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0" name="直線單箭頭接點 129"/>
          <p:cNvCxnSpPr>
            <a:stCxn id="109" idx="2"/>
            <a:endCxn id="128" idx="0"/>
          </p:cNvCxnSpPr>
          <p:nvPr/>
        </p:nvCxnSpPr>
        <p:spPr>
          <a:xfrm>
            <a:off x="2494757" y="6086800"/>
            <a:ext cx="0" cy="1356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32"/>
          <p:cNvSpPr txBox="1">
            <a:spLocks noChangeArrowheads="1"/>
          </p:cNvSpPr>
          <p:nvPr/>
        </p:nvSpPr>
        <p:spPr bwMode="auto">
          <a:xfrm>
            <a:off x="239713" y="1439612"/>
            <a:ext cx="4510087" cy="3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應屆生確認在校學業成績證明文件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2" name="Text Box 16"/>
          <p:cNvSpPr txBox="1">
            <a:spLocks noChangeArrowheads="1"/>
          </p:cNvSpPr>
          <p:nvPr/>
        </p:nvSpPr>
        <p:spPr bwMode="auto">
          <a:xfrm>
            <a:off x="4716016" y="1450688"/>
            <a:ext cx="3506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107.5.10(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)~107.5.17(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cxnSp>
        <p:nvCxnSpPr>
          <p:cNvPr id="133" name="直線單箭頭接點 132"/>
          <p:cNvCxnSpPr>
            <a:stCxn id="131" idx="2"/>
            <a:endCxn id="104" idx="0"/>
          </p:cNvCxnSpPr>
          <p:nvPr/>
        </p:nvCxnSpPr>
        <p:spPr>
          <a:xfrm>
            <a:off x="2494757" y="1834899"/>
            <a:ext cx="0" cy="1356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1206500" y="3500438"/>
            <a:ext cx="70850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18097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sz="4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44" name="Rectangle 2"/>
          <p:cNvSpPr txBox="1">
            <a:spLocks noChangeArrowheads="1"/>
          </p:cNvSpPr>
          <p:nvPr/>
        </p:nvSpPr>
        <p:spPr bwMode="auto">
          <a:xfrm>
            <a:off x="467545" y="620688"/>
            <a:ext cx="835292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342900" indent="-342900"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志願序登記系統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ctr">
              <a:lnSpc>
                <a:spcPct val="130000"/>
              </a:lnSpc>
              <a:buClr>
                <a:srgbClr val="000000"/>
              </a:buClr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107.7.4 10:00~107.7.7 17:00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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各甄選學校正（備）取生，無論正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取或備取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或多個校系科（組）、學程，均須接受就讀志願序統一分發後，始取得入學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資格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"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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凡未於本時間內上網登記就讀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序或雖有上網登記志願但未按下「確定送出」者，以未登記論，即喪失登記資格與分發機會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sz="2000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47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891848" cy="439248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0975" y="28575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kern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</a:t>
            </a:r>
            <a:r>
              <a:rPr lang="zh-TW" altLang="en-US" sz="3200" kern="1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入學招生就讀</a:t>
            </a:r>
            <a:r>
              <a:rPr lang="zh-TW" altLang="en-US" sz="3200" kern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志願序登記系統</a:t>
            </a:r>
            <a:r>
              <a:rPr lang="zh-TW" altLang="en-US" kern="12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登入頁</a:t>
            </a:r>
            <a:endParaRPr lang="zh-TW" altLang="en-US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48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78398" y="3717032"/>
            <a:ext cx="3096344" cy="1224136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defPPr>
              <a:defRPr lang="zh-TW"/>
            </a:defPPr>
            <a:lvl1pPr>
              <a:spcBef>
                <a:spcPct val="20000"/>
              </a:spcBef>
              <a:defRPr kumimoji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建議考生不要使用手機或平版電腦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登入使用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招生各系統，避免畫面資訊閱覽不完全，漏登資料而影響權益。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6" y="729000"/>
            <a:ext cx="8066667" cy="5400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496" y="285750"/>
            <a:ext cx="95035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kern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</a:t>
            </a:r>
            <a:r>
              <a:rPr lang="zh-TW" altLang="en-US" sz="3200" kern="1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入學招生就讀</a:t>
            </a:r>
            <a:r>
              <a:rPr lang="zh-TW" altLang="en-US" sz="3200" kern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志願序登記系統</a:t>
            </a:r>
            <a:r>
              <a:rPr lang="zh-TW" altLang="en-US" kern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kern="12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選填注意事項</a:t>
            </a:r>
            <a:endParaRPr lang="zh-TW" altLang="en-US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71899" y="5301208"/>
            <a:ext cx="1800200" cy="288032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80081" y="2608905"/>
            <a:ext cx="693788" cy="3440112"/>
          </a:xfrm>
          <a:prstGeom prst="wedgeRectCallout">
            <a:avLst>
              <a:gd name="adj1" fmla="val 98631"/>
              <a:gd name="adj2" fmla="val -29504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/>
          <a:lstStyle/>
          <a:p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考生請詳細閱讀</a:t>
            </a:r>
            <a:endParaRPr kumimoji="0"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「選填登記就讀志願注意事項」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49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87824" y="2021208"/>
            <a:ext cx="2448272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78904" y="260350"/>
            <a:ext cx="8229600" cy="633413"/>
          </a:xfrm>
        </p:spPr>
        <p:txBody>
          <a:bodyPr/>
          <a:lstStyle/>
          <a:p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學年度重要變革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五角星形 11"/>
          <p:cNvSpPr/>
          <p:nvPr/>
        </p:nvSpPr>
        <p:spPr>
          <a:xfrm>
            <a:off x="107504" y="260350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5977136" y="252358"/>
            <a:ext cx="576064" cy="576064"/>
          </a:xfrm>
          <a:prstGeom prst="star5">
            <a:avLst/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00600"/>
          </a:xfrm>
          <a:noFill/>
        </p:spPr>
        <p:txBody>
          <a:bodyPr/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.107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學年度起各校系科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、學程之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</a:t>
            </a:r>
            <a:endParaRPr lang="en-US" altLang="zh-TW" sz="3600" u="sng" kern="1200" spc="-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網路上傳暨繳費截止日期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</a:t>
            </a:r>
            <a:r>
              <a:rPr lang="zh-TW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endParaRPr lang="en-US" altLang="zh-TW" sz="3600" u="sng" kern="1200" spc="-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階段甄試名單並寄發複試通知日期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600" kern="1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甄試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公告甄選總成績日期</a:t>
            </a:r>
            <a:r>
              <a:rPr lang="en-US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複查</a:t>
            </a:r>
            <a:r>
              <a:rPr lang="en-US" altLang="zh-TW" sz="3600" u="sng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u="sng" kern="1200" spc="-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公告正</a:t>
            </a:r>
            <a:r>
              <a:rPr lang="en-US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en-US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取生名單日期</a:t>
            </a:r>
            <a:r>
              <a:rPr lang="en-US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含複查</a:t>
            </a:r>
            <a:r>
              <a:rPr lang="en-US" altLang="zh-TW" sz="3600" u="sng" kern="120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endParaRPr lang="en-US" altLang="zh-TW" sz="3600" kern="1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校系科組學程自訂，請詳閱本委員會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endParaRPr lang="en-US" altLang="zh-TW" sz="3600" kern="1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「簡章下載暨資料查詢系統」之「各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endParaRPr lang="en-US" altLang="zh-TW" sz="3600" kern="1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kern="1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、學程甄選辦法</a:t>
            </a:r>
            <a:r>
              <a:rPr lang="zh-TW" altLang="zh-TW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600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kern="1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3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84" y="1196752"/>
            <a:ext cx="9189196" cy="5320929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0975" y="260350"/>
            <a:ext cx="914400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調整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志願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序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306830" y="3823016"/>
            <a:ext cx="549796" cy="232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280686" y="2976232"/>
            <a:ext cx="575940" cy="2466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0800000" flipH="1" flipV="1">
            <a:off x="5147007" y="3658541"/>
            <a:ext cx="3640336" cy="357188"/>
          </a:xfrm>
          <a:prstGeom prst="wedgeRectCallout">
            <a:avLst>
              <a:gd name="adj1" fmla="val -57636"/>
              <a:gd name="adj2" fmla="val -63182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選取已選取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校系科（組）學程下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0800000" flipH="1" flipV="1">
            <a:off x="5160300" y="3184195"/>
            <a:ext cx="3640336" cy="357188"/>
          </a:xfrm>
          <a:prstGeom prst="wedgeRectCallout">
            <a:avLst>
              <a:gd name="adj1" fmla="val -57327"/>
              <a:gd name="adj2" fmla="val -1575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選取已選取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校系科（組）學程上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280686" y="3287995"/>
            <a:ext cx="575940" cy="253388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80686" y="3544557"/>
            <a:ext cx="575940" cy="21778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10800000" flipH="1" flipV="1">
            <a:off x="183860" y="4128360"/>
            <a:ext cx="3954909" cy="357187"/>
          </a:xfrm>
          <a:prstGeom prst="wedgeRectCallout">
            <a:avLst>
              <a:gd name="adj1" fmla="val 56195"/>
              <a:gd name="adj2" fmla="val -99440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針對已選取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校系科（組）學程刪除</a:t>
            </a:r>
            <a:endParaRPr kumimoji="0"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rot="10800000" flipH="1" flipV="1">
            <a:off x="175240" y="3574546"/>
            <a:ext cx="3960255" cy="357187"/>
          </a:xfrm>
          <a:prstGeom prst="wedgeRectCallout">
            <a:avLst>
              <a:gd name="adj1" fmla="val 53612"/>
              <a:gd name="adj2" fmla="val -159971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校系科（組）學程後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按此加入</a:t>
            </a:r>
          </a:p>
        </p:txBody>
      </p:sp>
      <p:sp>
        <p:nvSpPr>
          <p:cNvPr id="2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50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95334" y="1588029"/>
            <a:ext cx="2812769" cy="196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2361227" y="2405714"/>
            <a:ext cx="914629" cy="159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543381" y="2405714"/>
            <a:ext cx="914629" cy="159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36" y="532628"/>
            <a:ext cx="8352381" cy="6280748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80975" y="53674"/>
            <a:ext cx="871150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資料確定送出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203847" y="6077244"/>
            <a:ext cx="648073" cy="231055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427985" y="2965180"/>
            <a:ext cx="3168352" cy="1959936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10800000" flipH="1" flipV="1">
            <a:off x="4033886" y="1441174"/>
            <a:ext cx="4393381" cy="647700"/>
          </a:xfrm>
          <a:prstGeom prst="wedgeRectCallout">
            <a:avLst>
              <a:gd name="adj1" fmla="val -21153"/>
              <a:gd name="adj2" fmla="val 95097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請考生</a:t>
            </a: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再次核對已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登記</a:t>
            </a: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與放棄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可分發之甄選校</a:t>
            </a: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系科（組）學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及志願序</a:t>
            </a:r>
            <a:endParaRPr kumimoji="0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rot="10800000" flipH="1" flipV="1">
            <a:off x="4482545" y="5098900"/>
            <a:ext cx="3419276" cy="1180543"/>
          </a:xfrm>
          <a:prstGeom prst="wedgeRectCallout">
            <a:avLst>
              <a:gd name="adj1" fmla="val -67389"/>
              <a:gd name="adj2" fmla="val 41637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就讀志願序登記僅限一次，確定送出前，務必仔細核對。</a:t>
            </a:r>
            <a:endParaRPr kumimoji="0"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1"/>
              </a:buClr>
            </a:pP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無誤，</a:t>
            </a: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請點選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「確定送出</a:t>
            </a:r>
            <a:r>
              <a:rPr kumimoji="0"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確定送出後，不得修改</a:t>
            </a:r>
            <a:r>
              <a:rPr kumimoji="0"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</a:t>
            </a:r>
          </a:p>
        </p:txBody>
      </p:sp>
      <p:sp>
        <p:nvSpPr>
          <p:cNvPr id="2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013149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51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19315" y="2440840"/>
            <a:ext cx="79208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364088" y="2424545"/>
            <a:ext cx="648072" cy="176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2961"/>
            <a:ext cx="7380312" cy="542545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0975" y="285750"/>
            <a:ext cx="8855521" cy="695325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資料確定送出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10800000" flipH="1" flipV="1">
            <a:off x="3851920" y="5764213"/>
            <a:ext cx="4533143" cy="719137"/>
          </a:xfrm>
          <a:prstGeom prst="roundRect">
            <a:avLst/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點選「確定送出</a:t>
            </a:r>
            <a:r>
              <a:rPr kumimoji="0"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確定送出後，不得修改</a:t>
            </a:r>
            <a:r>
              <a:rPr kumimoji="0"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</a:t>
            </a:r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，彈跳視窗</a:t>
            </a:r>
            <a:r>
              <a:rPr kumimoji="0"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kumimoji="0"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確定畫面</a:t>
            </a:r>
            <a:endParaRPr kumimoji="0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52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71800" y="2780928"/>
            <a:ext cx="64807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/>
          <a:srcRect t="1996" b="1"/>
          <a:stretch/>
        </p:blipFill>
        <p:spPr>
          <a:xfrm>
            <a:off x="4860032" y="2462268"/>
            <a:ext cx="2914286" cy="3061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93" y="908720"/>
            <a:ext cx="9178112" cy="461256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0975" y="285750"/>
            <a:ext cx="871150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就讀志願表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0800000" flipH="1" flipV="1">
            <a:off x="4051122" y="5141385"/>
            <a:ext cx="4518136" cy="714380"/>
          </a:xfrm>
          <a:prstGeom prst="round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考生請</a:t>
            </a:r>
            <a:r>
              <a:rPr kumimoji="0"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自行儲存及</a:t>
            </a:r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列印就讀志願</a:t>
            </a:r>
            <a:r>
              <a:rPr kumimoji="0"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kumimoji="0"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此就讀志願表無須繳回、考生自行留存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kumimoji="0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53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960668"/>
            <a:ext cx="3031411" cy="170720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47864" y="2302770"/>
            <a:ext cx="216024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43382" y="5498575"/>
            <a:ext cx="357135" cy="95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65370" y="5403005"/>
            <a:ext cx="357135" cy="95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54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556792"/>
            <a:ext cx="87746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107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07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月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11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日</a:t>
            </a:r>
            <a:r>
              <a:rPr lang="zh-TW" altLang="zh-TW" sz="4400" b="1" kern="0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（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星期</a:t>
            </a:r>
            <a:r>
              <a:rPr lang="zh-TW" altLang="en-US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三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）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10</a:t>
            </a:r>
            <a:r>
              <a:rPr lang="zh-TW" altLang="en-US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點</a:t>
            </a:r>
            <a:endParaRPr lang="en-US" altLang="zh-TW" sz="4400" b="1" kern="0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endParaRPr lang="en-US" altLang="zh-TW" sz="4400" b="1" kern="0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4400" b="1" kern="0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  就讀</a:t>
            </a:r>
            <a:r>
              <a:rPr lang="zh-TW" altLang="en-US" sz="4400" b="1" kern="0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志願序統一分發放榜</a:t>
            </a:r>
          </a:p>
          <a:p>
            <a:endParaRPr lang="en-US" altLang="zh-TW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55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56792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107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07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月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17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日</a:t>
            </a:r>
            <a:r>
              <a:rPr lang="zh-TW" altLang="zh-TW" sz="4400" b="1" kern="0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（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星期</a:t>
            </a:r>
            <a:r>
              <a:rPr lang="zh-TW" altLang="en-US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二</a:t>
            </a:r>
            <a:r>
              <a:rPr lang="zh-TW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）</a:t>
            </a:r>
            <a:r>
              <a:rPr lang="en-US" altLang="zh-TW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12</a:t>
            </a:r>
            <a:r>
              <a:rPr lang="zh-TW" altLang="en-US" sz="44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點前</a:t>
            </a:r>
            <a:endParaRPr lang="en-US" altLang="zh-TW" sz="4400" b="1" kern="0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endParaRPr lang="en-US" altLang="zh-TW" sz="4400" b="1" kern="0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4400" b="1" kern="0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  就讀</a:t>
            </a:r>
            <a:r>
              <a:rPr lang="zh-TW" altLang="en-US" sz="4400" b="1" kern="0" dirty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志願序統一</a:t>
            </a:r>
            <a:r>
              <a:rPr lang="zh-TW" altLang="en-US" sz="4400" b="1" kern="0" dirty="0" smtClean="0">
                <a:solidFill>
                  <a:srgbClr val="3333FF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分發報到</a:t>
            </a:r>
            <a:endParaRPr lang="en-US" altLang="zh-TW" sz="4400" b="1" kern="0" dirty="0" smtClean="0">
              <a:solidFill>
                <a:srgbClr val="3333FF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algn="ctr"/>
            <a:r>
              <a:rPr lang="en-US" altLang="zh-TW" sz="3600" b="1" kern="0" dirty="0">
                <a:solidFill>
                  <a:srgbClr val="00206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(</a:t>
            </a:r>
            <a:r>
              <a:rPr lang="zh-TW" altLang="en-US" sz="3600" b="1" kern="0" dirty="0">
                <a:solidFill>
                  <a:srgbClr val="00206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依各校系科組學程所訂公告時間辦理）</a:t>
            </a:r>
          </a:p>
          <a:p>
            <a:endParaRPr lang="zh-TW" altLang="en-US" sz="4400" b="1" kern="0" dirty="0" smtClean="0">
              <a:solidFill>
                <a:srgbClr val="3333FF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endParaRPr lang="en-US" altLang="zh-TW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56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556792"/>
            <a:ext cx="9324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恭喜成為大學新鮮人！</a:t>
            </a:r>
            <a:endParaRPr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842950"/>
            <a:ext cx="3258998" cy="32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/>
              <a:pPr>
                <a:defRPr/>
              </a:pPr>
              <a:t>57</a:t>
            </a:fld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78204"/>
            <a:ext cx="799350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/>
            <a:r>
              <a:rPr kumimoji="0"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四技二專甄選入學系統練習版</a:t>
            </a:r>
            <a:endParaRPr kumimoji="0"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68" y="717954"/>
            <a:ext cx="5993845" cy="5445224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107504" y="285293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17168" y="5301208"/>
            <a:ext cx="14108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008" y="1142112"/>
            <a:ext cx="2987824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第二階段報名系統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含備審資料上傳作業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107.4.2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起至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107.5.17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17:00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30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6C1A9-D5A3-49A0-8347-1ADA44E2C223}" type="slidenum">
              <a:rPr lang="zh-TW" altLang="en-US" sz="1400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68312" y="404663"/>
            <a:ext cx="8675688" cy="58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良心建議：</a:t>
            </a:r>
            <a:endParaRPr lang="en-US" altLang="zh-TW" sz="7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系統操作請勿用手機或平板電腦。</a:t>
            </a: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變更通行碼請自行妥善保存，</a:t>
            </a:r>
            <a:r>
              <a:rPr lang="zh-TW" altLang="en-US" sz="4000" dirty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4000" dirty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轉讓他人使用。</a:t>
            </a: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請於期限內盡</a:t>
            </a:r>
            <a:r>
              <a:rPr lang="zh-TW" altLang="en-US" sz="4000" dirty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完成備審資料及繳</a:t>
            </a: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4000" dirty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費證明上傳，才算完成。</a:t>
            </a: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dirty="0" smtClean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請留意第二階段甄試時間是否衝突</a:t>
            </a: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TW" sz="40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05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6C1A9-D5A3-49A0-8347-1ADA44E2C223}" type="slidenum">
              <a:rPr lang="zh-TW" altLang="en-US" sz="1400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68312" y="764704"/>
            <a:ext cx="82184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0" dirty="0" smtClean="0">
                <a:solidFill>
                  <a:srgbClr val="FF0000"/>
                </a:solidFill>
                <a:latin typeface="DFPYaSong Std W9" panose="02020900000000000000" pitchFamily="18" charset="-128"/>
                <a:ea typeface="DFPYaSong Std W9" panose="02020900000000000000" pitchFamily="18" charset="-128"/>
              </a:rPr>
              <a:t>Q &amp; A</a:t>
            </a:r>
            <a:endParaRPr lang="zh-TW" altLang="en-US" sz="10000" dirty="0">
              <a:solidFill>
                <a:srgbClr val="FF0000"/>
              </a:solidFill>
              <a:latin typeface="DFPYaSong Std W9" panose="02020900000000000000" pitchFamily="18" charset="-128"/>
              <a:ea typeface="DFPYaSong Std W9" panose="02020900000000000000" pitchFamily="18" charset="-128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52894"/>
            <a:ext cx="3923928" cy="29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57280" y="108047"/>
            <a:ext cx="4032448" cy="800673"/>
          </a:xfrm>
          <a:noFill/>
        </p:spPr>
        <p:txBody>
          <a:bodyPr/>
          <a:lstStyle/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zh-TW" altLang="en-US" sz="4800" b="1" kern="1200" spc="-1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換句話說～</a:t>
            </a:r>
            <a:endParaRPr lang="en-US" altLang="zh-TW" sz="4800" b="1" kern="1200" spc="-1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None/>
              <a:defRPr/>
            </a:pPr>
            <a:endParaRPr lang="zh-TW" altLang="zh-TW" sz="3600" kern="1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124000" y="1640144"/>
            <a:ext cx="6768752" cy="800673"/>
            <a:chOff x="971600" y="3820515"/>
            <a:chExt cx="6768752" cy="800673"/>
          </a:xfrm>
        </p:grpSpPr>
        <p:sp>
          <p:nvSpPr>
            <p:cNvPr id="10" name="內容版面配置區 2"/>
            <p:cNvSpPr txBox="1">
              <a:spLocks/>
            </p:cNvSpPr>
            <p:nvPr/>
          </p:nvSpPr>
          <p:spPr bwMode="auto">
            <a:xfrm>
              <a:off x="971600" y="3820515"/>
              <a:ext cx="6768752" cy="80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1200"/>
                </a:spcBef>
                <a:spcAft>
                  <a:spcPts val="300"/>
                </a:spcAft>
                <a:buFontTx/>
                <a:buNone/>
                <a:defRPr/>
              </a:pPr>
              <a:r>
                <a:rPr lang="zh-TW" altLang="en-US" sz="4000" b="1" kern="1200" spc="-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熟讀簡章，很重要！！！</a:t>
              </a:r>
              <a:endParaRPr lang="en-US" altLang="zh-TW" sz="4000" b="1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indent="0" algn="just">
                <a:lnSpc>
                  <a:spcPct val="120000"/>
                </a:lnSpc>
                <a:spcBef>
                  <a:spcPts val="1200"/>
                </a:spcBef>
                <a:spcAft>
                  <a:spcPts val="300"/>
                </a:spcAft>
                <a:buFontTx/>
                <a:buNone/>
                <a:defRPr/>
              </a:pPr>
              <a:endParaRPr lang="zh-TW" altLang="zh-TW" sz="4000" b="1" kern="1200" spc="-1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五角星形 14"/>
            <p:cNvSpPr/>
            <p:nvPr/>
          </p:nvSpPr>
          <p:spPr>
            <a:xfrm>
              <a:off x="1187624" y="3953891"/>
              <a:ext cx="576064" cy="576064"/>
            </a:xfrm>
            <a:prstGeom prst="star5">
              <a:avLst/>
            </a:prstGeom>
            <a:solidFill>
              <a:srgbClr val="FF0066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144216" y="2882729"/>
            <a:ext cx="6768752" cy="800673"/>
            <a:chOff x="971600" y="3820515"/>
            <a:chExt cx="6768752" cy="800673"/>
          </a:xfrm>
        </p:grpSpPr>
        <p:sp>
          <p:nvSpPr>
            <p:cNvPr id="17" name="內容版面配置區 2"/>
            <p:cNvSpPr txBox="1">
              <a:spLocks/>
            </p:cNvSpPr>
            <p:nvPr/>
          </p:nvSpPr>
          <p:spPr bwMode="auto">
            <a:xfrm>
              <a:off x="971600" y="3820515"/>
              <a:ext cx="6768752" cy="80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1200"/>
                </a:spcBef>
                <a:spcAft>
                  <a:spcPts val="300"/>
                </a:spcAft>
                <a:buFontTx/>
                <a:buNone/>
                <a:defRPr/>
              </a:pPr>
              <a:r>
                <a:rPr lang="zh-TW" altLang="en-US" sz="4000" b="1" kern="1200" spc="-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熟讀簡章，很重要！！！</a:t>
              </a:r>
              <a:endParaRPr lang="en-US" altLang="zh-TW" sz="4000" b="1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indent="0" algn="just">
                <a:lnSpc>
                  <a:spcPct val="120000"/>
                </a:lnSpc>
                <a:spcBef>
                  <a:spcPts val="1200"/>
                </a:spcBef>
                <a:spcAft>
                  <a:spcPts val="300"/>
                </a:spcAft>
                <a:buFontTx/>
                <a:buNone/>
                <a:defRPr/>
              </a:pPr>
              <a:endParaRPr lang="zh-TW" altLang="zh-TW" sz="4000" b="1" kern="1200" spc="-1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五角星形 17"/>
            <p:cNvSpPr/>
            <p:nvPr/>
          </p:nvSpPr>
          <p:spPr>
            <a:xfrm>
              <a:off x="1187624" y="3953891"/>
              <a:ext cx="576064" cy="576064"/>
            </a:xfrm>
            <a:prstGeom prst="star5">
              <a:avLst/>
            </a:prstGeom>
            <a:solidFill>
              <a:srgbClr val="FF0066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44216" y="4125314"/>
            <a:ext cx="6768752" cy="800673"/>
            <a:chOff x="971600" y="3820515"/>
            <a:chExt cx="6768752" cy="800673"/>
          </a:xfrm>
        </p:grpSpPr>
        <p:sp>
          <p:nvSpPr>
            <p:cNvPr id="20" name="內容版面配置區 2"/>
            <p:cNvSpPr txBox="1">
              <a:spLocks/>
            </p:cNvSpPr>
            <p:nvPr/>
          </p:nvSpPr>
          <p:spPr bwMode="auto">
            <a:xfrm>
              <a:off x="971600" y="3820515"/>
              <a:ext cx="6768752" cy="80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1200"/>
                </a:spcBef>
                <a:spcAft>
                  <a:spcPts val="300"/>
                </a:spcAft>
                <a:buFontTx/>
                <a:buNone/>
                <a:defRPr/>
              </a:pPr>
              <a:r>
                <a:rPr lang="zh-TW" altLang="en-US" sz="4000" b="1" kern="1200" spc="-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熟讀簡章，很重要！！！</a:t>
              </a:r>
              <a:endParaRPr lang="en-US" altLang="zh-TW" sz="4000" b="1" kern="1200" spc="-1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indent="0" algn="just">
                <a:lnSpc>
                  <a:spcPct val="120000"/>
                </a:lnSpc>
                <a:spcBef>
                  <a:spcPts val="1200"/>
                </a:spcBef>
                <a:spcAft>
                  <a:spcPts val="300"/>
                </a:spcAft>
                <a:buFontTx/>
                <a:buNone/>
                <a:defRPr/>
              </a:pPr>
              <a:endParaRPr lang="zh-TW" altLang="zh-TW" sz="4000" b="1" kern="1200" spc="-1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五角星形 20"/>
            <p:cNvSpPr/>
            <p:nvPr/>
          </p:nvSpPr>
          <p:spPr>
            <a:xfrm>
              <a:off x="1187624" y="3953891"/>
              <a:ext cx="576064" cy="576064"/>
            </a:xfrm>
            <a:prstGeom prst="star5">
              <a:avLst/>
            </a:prstGeom>
            <a:solidFill>
              <a:srgbClr val="FF0066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-22177"/>
            <a:ext cx="2462354" cy="24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-36512" y="-53132"/>
            <a:ext cx="8579296" cy="88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學年度四技二專甄選入學招生名額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49897"/>
              </p:ext>
            </p:extLst>
          </p:nvPr>
        </p:nvGraphicFramePr>
        <p:xfrm>
          <a:off x="2" y="740410"/>
          <a:ext cx="9143999" cy="611758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34609"/>
                <a:gridCol w="1121365"/>
                <a:gridCol w="2147659"/>
                <a:gridCol w="880122"/>
                <a:gridCol w="880122"/>
                <a:gridCol w="880122"/>
              </a:tblGrid>
              <a:tr h="247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招生群（類）別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7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一般生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中低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收入</a:t>
                      </a:r>
                      <a:r>
                        <a:rPr 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戶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考生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原住民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離島生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01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3,040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3,215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02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動力機械群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1,188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1,282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03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電機與電子群電機類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2,136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2,247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電機與電子群資電類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4,307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4,610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05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化工群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06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土木與建築群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1,142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1,209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07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5,107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5,332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工程與管理類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商業與管理群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8,984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9,689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衛生與護理類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1,274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1,357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家政群幼保類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1,156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1,234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家政群生活應用類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1,803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1,907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978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1,045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外語群英語類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2,288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2,381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外語群日語類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971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989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7,478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7,926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海事群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水產群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藝術群影視類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資管類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44,670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2,118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47,501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5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5522C-A27E-428C-8770-BD951249339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5152" y="44624"/>
            <a:ext cx="6528048" cy="88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學年度備審資料項目統計表</a:t>
            </a:r>
          </a:p>
        </p:txBody>
      </p:sp>
      <p:graphicFrame>
        <p:nvGraphicFramePr>
          <p:cNvPr id="9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749685"/>
              </p:ext>
            </p:extLst>
          </p:nvPr>
        </p:nvGraphicFramePr>
        <p:xfrm>
          <a:off x="0" y="908722"/>
          <a:ext cx="9143999" cy="590465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16563"/>
                <a:gridCol w="3742634"/>
                <a:gridCol w="1333001"/>
                <a:gridCol w="1209124"/>
                <a:gridCol w="910804"/>
                <a:gridCol w="1431873"/>
              </a:tblGrid>
              <a:tr h="351190">
                <a:tc rowSpan="2"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備審資料繳寄項目</a:t>
                      </a:r>
                      <a:endParaRPr lang="zh-TW" sz="20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系科</a:t>
                      </a:r>
                      <a:r>
                        <a:rPr lang="en-US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endParaRPr lang="zh-TW" sz="20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  <a:r>
                        <a:rPr lang="en-US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sz="20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</a:tr>
              <a:tr h="35119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必繳資料</a:t>
                      </a:r>
                      <a:endParaRPr lang="zh-TW" sz="20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選繳資料</a:t>
                      </a:r>
                      <a:endParaRPr lang="zh-TW" sz="20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自傳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879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975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7.44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讀書計畫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263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320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2.44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自傳及讀書計畫</a:t>
                      </a:r>
                      <a:endParaRPr lang="zh-TW" altLang="en-US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1401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263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1664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12.69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社團參與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94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119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0.91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學校幹部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0.37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社團參與及學校幹部</a:t>
                      </a:r>
                      <a:endParaRPr lang="zh-TW" altLang="en-US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280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1242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1522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11.61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專題製作學習成果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545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964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1509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11.51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642509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</a:t>
                      </a: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實驗、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實務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報告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136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180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316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2.41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642509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專題製作學習成果及專業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</a:t>
                      </a: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實驗、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實務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報告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172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599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771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5.88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165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249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1.90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外語能力證明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128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575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703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5.36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競賽獲獎或證照證明</a:t>
                      </a:r>
                      <a:endParaRPr lang="zh-TW" altLang="en-US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459</a:t>
                      </a:r>
                      <a:endParaRPr lang="en-US" altLang="zh-TW" sz="1800" b="1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1719</a:t>
                      </a:r>
                      <a:endParaRPr lang="en-US" altLang="zh-TW" sz="1800" b="1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2178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16.61</a:t>
                      </a:r>
                      <a:endParaRPr lang="en-US" altLang="zh-TW" sz="18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社會服務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148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1.13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  <a:tr h="326438"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其他有利審查文件</a:t>
                      </a:r>
                      <a:endParaRPr lang="zh-TW" altLang="en-US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277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2313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2590</a:t>
                      </a:r>
                      <a:endParaRPr lang="en-US" altLang="zh-TW" sz="1800" ker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  <a:tc>
                  <a:txBody>
                    <a:bodyPr/>
                    <a:lstStyle/>
                    <a:p>
                      <a:pPr marL="0" indent="0" algn="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19.75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997" marR="8997" marT="8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5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188640"/>
            <a:ext cx="799350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/>
            <a:r>
              <a:rPr kumimoji="0" lang="zh-TW" altLang="en-US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簡章修正公告</a:t>
            </a:r>
            <a:endParaRPr kumimoji="0" lang="zh-TW" altLang="en-US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374" y="836712"/>
            <a:ext cx="892899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國立高雄應用科技大學化學工程與材料工程系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校系科組學程代碼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106001)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國立高雄海洋科技大學航運管理系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校系科組學程代碼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108010)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屏東縣離島考生招生名額。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正修科技大學工業工程與管理系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工業工程組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校系科組學程代碼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211012)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應用外語系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校系科組學程代碼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211037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211038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211039)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甄選辦法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高雄第一科技大學、國立高雄海洋科技大學及國立高雄應用科技大學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1588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日起合併為「國立高雄科技大學」，餘已公告之招生簡章各類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則及相關規定均維持不變，依簡章原規定內容辦理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日臺教技（一）字第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1070039954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號函辦理</a:t>
            </a:r>
          </a:p>
          <a:p>
            <a:pPr marL="2581275" indent="-2581275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南榮科技大學資訊管理系（校系科組學程代碼：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242004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、招生群類別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資管類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名額一般生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名修正為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名，原住民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名修正為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81275" indent="-2581275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南榮科技大學資訊管理系（校系科組學程代碼：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242005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、招生群類別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工程與管理類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名額一般生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名修正為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81275" indent="-2581275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南榮科技大學餐旅系（校系科組學程代碼：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242011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、招生群類別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餐旅群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名額一般生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名修正為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名，原住民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名修正為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87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自訂 1">
      <a:majorFont>
        <a:latin typeface="Arial"/>
        <a:ea typeface="華康新特明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"/>
        <a:ea typeface="華康細黑體"/>
        <a:cs typeface=""/>
      </a:majorFont>
      <a:minorFont>
        <a:latin typeface="Arial"/>
        <a:ea typeface="華康細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700" b="1" dirty="0" smtClean="0">
            <a:solidFill>
              <a:srgbClr val="FF0000"/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28493</TotalTime>
  <Words>3756</Words>
  <Application>Microsoft Office PowerPoint</Application>
  <PresentationFormat>如螢幕大小 (4:3)</PresentationFormat>
  <Paragraphs>728</Paragraphs>
  <Slides>59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59</vt:i4>
      </vt:variant>
    </vt:vector>
  </HeadingPairs>
  <TitlesOfParts>
    <vt:vector size="63" baseType="lpstr">
      <vt:lpstr>自訂設計</vt:lpstr>
      <vt:lpstr>1_自訂設計</vt:lpstr>
      <vt:lpstr>Office 佈景主題</vt:lpstr>
      <vt:lpstr>4_Office 佈景主題</vt:lpstr>
      <vt:lpstr>107學年度四技二專甄選入學說明會</vt:lpstr>
      <vt:lpstr>甄選入學基本資格</vt:lpstr>
      <vt:lpstr>107學年度重要變革</vt:lpstr>
      <vt:lpstr>107學年度重要變革</vt:lpstr>
      <vt:lpstr>107學年度重要變革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甄選入學招生第二階段報名系統-修改通行碼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甄選入學招生第二階段報名系統-上傳備審資料及繳費證明作業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1457</cp:revision>
  <cp:lastPrinted>2018-05-15T01:46:19Z</cp:lastPrinted>
  <dcterms:created xsi:type="dcterms:W3CDTF">2010-11-29T05:36:38Z</dcterms:created>
  <dcterms:modified xsi:type="dcterms:W3CDTF">2018-05-15T03:15:38Z</dcterms:modified>
</cp:coreProperties>
</file>